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2"/>
  </p:notesMasterIdLst>
  <p:handoutMasterIdLst>
    <p:handoutMasterId r:id="rId23"/>
  </p:handoutMasterIdLst>
  <p:sldIdLst>
    <p:sldId id="256" r:id="rId2"/>
    <p:sldId id="293" r:id="rId3"/>
    <p:sldId id="257" r:id="rId4"/>
    <p:sldId id="258" r:id="rId5"/>
    <p:sldId id="262" r:id="rId6"/>
    <p:sldId id="305" r:id="rId7"/>
    <p:sldId id="263" r:id="rId8"/>
    <p:sldId id="264" r:id="rId9"/>
    <p:sldId id="265" r:id="rId10"/>
    <p:sldId id="266" r:id="rId11"/>
    <p:sldId id="295" r:id="rId12"/>
    <p:sldId id="296" r:id="rId13"/>
    <p:sldId id="297" r:id="rId14"/>
    <p:sldId id="298" r:id="rId15"/>
    <p:sldId id="299" r:id="rId16"/>
    <p:sldId id="300" r:id="rId17"/>
    <p:sldId id="301" r:id="rId18"/>
    <p:sldId id="303" r:id="rId19"/>
    <p:sldId id="304" r:id="rId20"/>
    <p:sldId id="294"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 initials="U" lastIdx="10" clrIdx="0">
    <p:extLst>
      <p:ext uri="{19B8F6BF-5375-455C-9EA6-DF929625EA0E}">
        <p15:presenceInfo xmlns:p15="http://schemas.microsoft.com/office/powerpoint/2012/main" userId="User" providerId="None"/>
      </p:ext>
    </p:extLst>
  </p:cmAuthor>
  <p:cmAuthor id="2" name="all" initials="a" lastIdx="6"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66"/>
    <a:srgbClr val="22A7F0"/>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74" autoAdjust="0"/>
    <p:restoredTop sz="94533" autoAdjust="0"/>
  </p:normalViewPr>
  <p:slideViewPr>
    <p:cSldViewPr>
      <p:cViewPr varScale="1">
        <p:scale>
          <a:sx n="76" d="100"/>
          <a:sy n="76" d="100"/>
        </p:scale>
        <p:origin x="1224" y="5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8429802-D6B1-4643-9726-6C0E21F596D2}" type="datetimeFigureOut">
              <a:rPr lang="en-US" smtClean="0"/>
              <a:t>4/3/2015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147ED54-3614-4A90-B8F5-47859D775FC7}" type="slidenum">
              <a:rPr lang="en-US" smtClean="0"/>
              <a:t>‹#›</a:t>
            </a:fld>
            <a:endParaRPr lang="en-US"/>
          </a:p>
        </p:txBody>
      </p:sp>
    </p:spTree>
    <p:extLst>
      <p:ext uri="{BB962C8B-B14F-4D97-AF65-F5344CB8AC3E}">
        <p14:creationId xmlns:p14="http://schemas.microsoft.com/office/powerpoint/2010/main" val="738419998"/>
      </p:ext>
    </p:extLst>
  </p:cSld>
  <p:clrMap bg1="lt1" tx1="dk1" bg2="lt2" tx2="dk2" accent1="accent1" accent2="accent2" accent3="accent3" accent4="accent4" accent5="accent5" accent6="accent6" hlink="hlink" folHlink="folHlink"/>
  <p:hf hdr="0" ftr="0" dt="0"/>
</p:handoutMaster>
</file>

<file path=ppt/media/image1.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AEF0207-EA46-4083-96AC-B7CF6EE4CBD9}" type="datetimeFigureOut">
              <a:rPr lang="en-US" smtClean="0"/>
              <a:t>4/3/2015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98603BF-882C-444B-8BF1-2C2FAE99A5B8}" type="slidenum">
              <a:rPr lang="en-US" smtClean="0"/>
              <a:t>‹#›</a:t>
            </a:fld>
            <a:endParaRPr lang="en-US"/>
          </a:p>
        </p:txBody>
      </p:sp>
    </p:spTree>
    <p:extLst>
      <p:ext uri="{BB962C8B-B14F-4D97-AF65-F5344CB8AC3E}">
        <p14:creationId xmlns:p14="http://schemas.microsoft.com/office/powerpoint/2010/main" val="271799093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98603BF-882C-444B-8BF1-2C2FAE99A5B8}" type="slidenum">
              <a:rPr lang="en-US" smtClean="0"/>
              <a:t>3</a:t>
            </a:fld>
            <a:endParaRPr lang="en-US"/>
          </a:p>
        </p:txBody>
      </p:sp>
    </p:spTree>
    <p:extLst>
      <p:ext uri="{BB962C8B-B14F-4D97-AF65-F5344CB8AC3E}">
        <p14:creationId xmlns:p14="http://schemas.microsoft.com/office/powerpoint/2010/main" val="31718029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98603BF-882C-444B-8BF1-2C2FAE99A5B8}" type="slidenum">
              <a:rPr lang="en-US" smtClean="0"/>
              <a:t>8</a:t>
            </a:fld>
            <a:endParaRPr lang="en-US"/>
          </a:p>
        </p:txBody>
      </p:sp>
    </p:spTree>
    <p:extLst>
      <p:ext uri="{BB962C8B-B14F-4D97-AF65-F5344CB8AC3E}">
        <p14:creationId xmlns:p14="http://schemas.microsoft.com/office/powerpoint/2010/main" val="38801724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smtClean="0"/>
              <a:t>Click to edit Master title style</a:t>
            </a:r>
            <a:endParaRPr lang="fa-I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fa-IR"/>
          </a:p>
        </p:txBody>
      </p:sp>
      <p:sp>
        <p:nvSpPr>
          <p:cNvPr id="4" name="Date Placeholder 3"/>
          <p:cNvSpPr>
            <a:spLocks noGrp="1"/>
          </p:cNvSpPr>
          <p:nvPr>
            <p:ph type="dt" sz="half" idx="10"/>
          </p:nvPr>
        </p:nvSpPr>
        <p:spPr/>
        <p:txBody>
          <a:bodyPr/>
          <a:lstStyle/>
          <a:p>
            <a:fld id="{DEE80DB7-94BB-4F86-A5F0-99511417A170}" type="datetimeFigureOut">
              <a:rPr lang="fa-IR" smtClean="0"/>
              <a:t>6/14/1436</a:t>
            </a:fld>
            <a:endParaRPr lang="fa-I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6597DE-B34D-4E8F-8B42-44A62B1632BF}" type="slidenum">
              <a:rPr lang="fa-IR" smtClean="0"/>
              <a:t>‹#›</a:t>
            </a:fld>
            <a:endParaRPr lang="fa-IR"/>
          </a:p>
        </p:txBody>
      </p:sp>
    </p:spTree>
    <p:extLst>
      <p:ext uri="{BB962C8B-B14F-4D97-AF65-F5344CB8AC3E}">
        <p14:creationId xmlns:p14="http://schemas.microsoft.com/office/powerpoint/2010/main" val="1421156062"/>
      </p:ext>
    </p:extLst>
  </p:cSld>
  <p:clrMapOvr>
    <a:masterClrMapping/>
  </p:clrMapOvr>
  <p:transition spd="med">
    <p:random/>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a-I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a-IR"/>
          </a:p>
        </p:txBody>
      </p:sp>
      <p:sp>
        <p:nvSpPr>
          <p:cNvPr id="4" name="Date Placeholder 3"/>
          <p:cNvSpPr>
            <a:spLocks noGrp="1"/>
          </p:cNvSpPr>
          <p:nvPr>
            <p:ph type="dt" sz="half" idx="10"/>
          </p:nvPr>
        </p:nvSpPr>
        <p:spPr/>
        <p:txBody>
          <a:bodyPr/>
          <a:lstStyle/>
          <a:p>
            <a:fld id="{DEE80DB7-94BB-4F86-A5F0-99511417A170}" type="datetimeFigureOut">
              <a:rPr lang="fa-IR" smtClean="0"/>
              <a:t>6/14/1436</a:t>
            </a:fld>
            <a:endParaRPr lang="fa-I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76262089"/>
      </p:ext>
    </p:extLst>
  </p:cSld>
  <p:clrMapOvr>
    <a:masterClrMapping/>
  </p:clrMapOvr>
  <p:transition spd="med">
    <p:random/>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fa-I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a-IR"/>
          </a:p>
        </p:txBody>
      </p:sp>
      <p:sp>
        <p:nvSpPr>
          <p:cNvPr id="4" name="Date Placeholder 3"/>
          <p:cNvSpPr>
            <a:spLocks noGrp="1"/>
          </p:cNvSpPr>
          <p:nvPr>
            <p:ph type="dt" sz="half" idx="10"/>
          </p:nvPr>
        </p:nvSpPr>
        <p:spPr/>
        <p:txBody>
          <a:bodyPr/>
          <a:lstStyle/>
          <a:p>
            <a:fld id="{DEE80DB7-94BB-4F86-A5F0-99511417A170}" type="datetimeFigureOut">
              <a:rPr lang="fa-IR" smtClean="0"/>
              <a:t>6/14/1436</a:t>
            </a:fld>
            <a:endParaRPr lang="fa-I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130847170"/>
      </p:ext>
    </p:extLst>
  </p:cSld>
  <p:clrMapOvr>
    <a:masterClrMapping/>
  </p:clrMapOvr>
  <p:transition spd="med">
    <p:random/>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a-I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a-IR"/>
          </a:p>
        </p:txBody>
      </p:sp>
      <p:sp>
        <p:nvSpPr>
          <p:cNvPr id="4" name="Date Placeholder 3"/>
          <p:cNvSpPr>
            <a:spLocks noGrp="1"/>
          </p:cNvSpPr>
          <p:nvPr>
            <p:ph type="dt" sz="half" idx="10"/>
          </p:nvPr>
        </p:nvSpPr>
        <p:spPr/>
        <p:txBody>
          <a:bodyPr/>
          <a:lstStyle/>
          <a:p>
            <a:fld id="{DEE80DB7-94BB-4F86-A5F0-99511417A170}" type="datetimeFigureOut">
              <a:rPr lang="fa-IR" smtClean="0"/>
              <a:t>6/14/1436</a:t>
            </a:fld>
            <a:endParaRPr lang="fa-I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8741534"/>
      </p:ext>
    </p:extLst>
  </p:cSld>
  <p:clrMapOvr>
    <a:masterClrMapping/>
  </p:clrMapOvr>
  <p:transition spd="med">
    <p:random/>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smtClean="0"/>
              <a:t>Click to edit Master title style</a:t>
            </a:r>
            <a:endParaRPr lang="fa-I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EE80DB7-94BB-4F86-A5F0-99511417A170}" type="datetimeFigureOut">
              <a:rPr lang="fa-IR" smtClean="0"/>
              <a:t>6/14/1436</a:t>
            </a:fld>
            <a:endParaRPr lang="fa-I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3538798"/>
      </p:ext>
    </p:extLst>
  </p:cSld>
  <p:clrMapOvr>
    <a:masterClrMapping/>
  </p:clrMapOvr>
  <p:transition spd="med">
    <p:random/>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a-IR"/>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a-IR"/>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a-IR"/>
          </a:p>
        </p:txBody>
      </p:sp>
      <p:sp>
        <p:nvSpPr>
          <p:cNvPr id="5" name="Date Placeholder 4"/>
          <p:cNvSpPr>
            <a:spLocks noGrp="1"/>
          </p:cNvSpPr>
          <p:nvPr>
            <p:ph type="dt" sz="half" idx="10"/>
          </p:nvPr>
        </p:nvSpPr>
        <p:spPr/>
        <p:txBody>
          <a:bodyPr/>
          <a:lstStyle/>
          <a:p>
            <a:fld id="{DEE80DB7-94BB-4F86-A5F0-99511417A170}" type="datetimeFigureOut">
              <a:rPr lang="fa-IR" smtClean="0"/>
              <a:t>6/14/1436</a:t>
            </a:fld>
            <a:endParaRPr lang="fa-I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479354661"/>
      </p:ext>
    </p:extLst>
  </p:cSld>
  <p:clrMapOvr>
    <a:masterClrMapping/>
  </p:clrMapOvr>
  <p:transition spd="med">
    <p:random/>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fa-I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a-I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a-IR"/>
          </a:p>
        </p:txBody>
      </p:sp>
      <p:sp>
        <p:nvSpPr>
          <p:cNvPr id="7" name="Date Placeholder 6"/>
          <p:cNvSpPr>
            <a:spLocks noGrp="1"/>
          </p:cNvSpPr>
          <p:nvPr>
            <p:ph type="dt" sz="half" idx="10"/>
          </p:nvPr>
        </p:nvSpPr>
        <p:spPr/>
        <p:txBody>
          <a:bodyPr/>
          <a:lstStyle/>
          <a:p>
            <a:fld id="{DEE80DB7-94BB-4F86-A5F0-99511417A170}" type="datetimeFigureOut">
              <a:rPr lang="fa-IR" smtClean="0"/>
              <a:t>6/14/1436</a:t>
            </a:fld>
            <a:endParaRPr lang="fa-IR"/>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101551250"/>
      </p:ext>
    </p:extLst>
  </p:cSld>
  <p:clrMapOvr>
    <a:masterClrMapping/>
  </p:clrMapOvr>
  <p:transition spd="med">
    <p:random/>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fa-IR"/>
          </a:p>
        </p:txBody>
      </p:sp>
      <p:sp>
        <p:nvSpPr>
          <p:cNvPr id="3" name="Date Placeholder 2"/>
          <p:cNvSpPr>
            <a:spLocks noGrp="1"/>
          </p:cNvSpPr>
          <p:nvPr>
            <p:ph type="dt" sz="half" idx="10"/>
          </p:nvPr>
        </p:nvSpPr>
        <p:spPr/>
        <p:txBody>
          <a:bodyPr/>
          <a:lstStyle/>
          <a:p>
            <a:fld id="{DEE80DB7-94BB-4F86-A5F0-99511417A170}" type="datetimeFigureOut">
              <a:rPr lang="fa-IR" smtClean="0"/>
              <a:t>6/14/1436</a:t>
            </a:fld>
            <a:endParaRPr lang="fa-I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931356713"/>
      </p:ext>
    </p:extLst>
  </p:cSld>
  <p:clrMapOvr>
    <a:masterClrMapping/>
  </p:clrMapOvr>
  <p:transition spd="med">
    <p:random/>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EE80DB7-94BB-4F86-A5F0-99511417A170}" type="datetimeFigureOut">
              <a:rPr lang="fa-IR" smtClean="0"/>
              <a:t>6/14/1436</a:t>
            </a:fld>
            <a:endParaRPr lang="fa-IR"/>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945618466"/>
      </p:ext>
    </p:extLst>
  </p:cSld>
  <p:clrMapOvr>
    <a:masterClrMapping/>
  </p:clrMapOvr>
  <p:transition spd="med">
    <p:random/>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fa-IR"/>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a-I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EE80DB7-94BB-4F86-A5F0-99511417A170}" type="datetimeFigureOut">
              <a:rPr lang="fa-IR" smtClean="0"/>
              <a:t>6/14/1436</a:t>
            </a:fld>
            <a:endParaRPr lang="fa-I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543814104"/>
      </p:ext>
    </p:extLst>
  </p:cSld>
  <p:clrMapOvr>
    <a:masterClrMapping/>
  </p:clrMapOvr>
  <p:transition spd="med">
    <p:random/>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fa-IR"/>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fa-I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EE80DB7-94BB-4F86-A5F0-99511417A170}" type="datetimeFigureOut">
              <a:rPr lang="fa-IR" smtClean="0"/>
              <a:t>6/14/1436</a:t>
            </a:fld>
            <a:endParaRPr lang="fa-I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62685339"/>
      </p:ext>
    </p:extLst>
  </p:cSld>
  <p:clrMapOvr>
    <a:masterClrMapping/>
  </p:clrMapOvr>
  <p:transition spd="med">
    <p:random/>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1" anchor="ctr">
            <a:normAutofit/>
          </a:bodyPr>
          <a:lstStyle/>
          <a:p>
            <a:r>
              <a:rPr lang="en-US" smtClean="0"/>
              <a:t>Click to edit Master title style</a:t>
            </a:r>
            <a:endParaRPr lang="fa-I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1">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fa-IR"/>
          </a:p>
        </p:txBody>
      </p:sp>
      <p:sp>
        <p:nvSpPr>
          <p:cNvPr id="4" name="Date Placeholder 3"/>
          <p:cNvSpPr>
            <a:spLocks noGrp="1"/>
          </p:cNvSpPr>
          <p:nvPr>
            <p:ph type="dt" sz="half" idx="2"/>
          </p:nvPr>
        </p:nvSpPr>
        <p:spPr>
          <a:xfrm>
            <a:off x="6457950" y="6356351"/>
            <a:ext cx="2057400" cy="365125"/>
          </a:xfrm>
          <a:prstGeom prst="rect">
            <a:avLst/>
          </a:prstGeom>
        </p:spPr>
        <p:txBody>
          <a:bodyPr vert="horz" lIns="91440" tIns="45720" rIns="91440" bIns="45720" rtlCol="1" anchor="ctr"/>
          <a:lstStyle>
            <a:lvl1pPr algn="r">
              <a:defRPr sz="900">
                <a:solidFill>
                  <a:schemeClr val="tx1">
                    <a:tint val="75000"/>
                  </a:schemeClr>
                </a:solidFill>
              </a:defRPr>
            </a:lvl1pPr>
          </a:lstStyle>
          <a:p>
            <a:fld id="{DEE80DB7-94BB-4F86-A5F0-99511417A170}" type="datetimeFigureOut">
              <a:rPr lang="fa-IR" smtClean="0"/>
              <a:t>6/14/1436</a:t>
            </a:fld>
            <a:endParaRPr lang="fa-IR"/>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1"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28650" y="6356351"/>
            <a:ext cx="2057400" cy="365125"/>
          </a:xfrm>
          <a:prstGeom prst="rect">
            <a:avLst/>
          </a:prstGeom>
        </p:spPr>
        <p:txBody>
          <a:bodyPr vert="horz" lIns="91440" tIns="45720" rIns="91440" bIns="45720" rtlCol="1" anchor="ctr"/>
          <a:lstStyle>
            <a:lvl1pPr algn="l">
              <a:defRPr sz="9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69533651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ransition spd="med">
    <p:random/>
  </p:transition>
  <p:timing>
    <p:tnLst>
      <p:par>
        <p:cTn id="1" dur="indefinite" restart="never" nodeType="tmRoot"/>
      </p:par>
    </p:tnLst>
  </p:timing>
  <p:hf hdr="0" ftr="0" dt="0"/>
  <p:txStyles>
    <p:titleStyle>
      <a:lvl1pPr algn="r" defTabSz="685800" rtl="1"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r" defTabSz="685800" rtl="1"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r" defTabSz="685800" rtl="1"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r" defTabSz="685800" rtl="1"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r" defTabSz="685800" rtl="1"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r" defTabSz="685800" rtl="1"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r" defTabSz="685800" rtl="1"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r" defTabSz="685800" rtl="1"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r" defTabSz="685800" rtl="1"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r" defTabSz="685800" rtl="1"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fa-IR"/>
      </a:defPPr>
      <a:lvl1pPr marL="0" algn="r" defTabSz="685800" rtl="1" eaLnBrk="1" latinLnBrk="0" hangingPunct="1">
        <a:defRPr sz="1350" kern="1200">
          <a:solidFill>
            <a:schemeClr val="tx1"/>
          </a:solidFill>
          <a:latin typeface="+mn-lt"/>
          <a:ea typeface="+mn-ea"/>
          <a:cs typeface="+mn-cs"/>
        </a:defRPr>
      </a:lvl1pPr>
      <a:lvl2pPr marL="342900" algn="r" defTabSz="685800" rtl="1" eaLnBrk="1" latinLnBrk="0" hangingPunct="1">
        <a:defRPr sz="1350" kern="1200">
          <a:solidFill>
            <a:schemeClr val="tx1"/>
          </a:solidFill>
          <a:latin typeface="+mn-lt"/>
          <a:ea typeface="+mn-ea"/>
          <a:cs typeface="+mn-cs"/>
        </a:defRPr>
      </a:lvl2pPr>
      <a:lvl3pPr marL="685800" algn="r" defTabSz="685800" rtl="1" eaLnBrk="1" latinLnBrk="0" hangingPunct="1">
        <a:defRPr sz="1350" kern="1200">
          <a:solidFill>
            <a:schemeClr val="tx1"/>
          </a:solidFill>
          <a:latin typeface="+mn-lt"/>
          <a:ea typeface="+mn-ea"/>
          <a:cs typeface="+mn-cs"/>
        </a:defRPr>
      </a:lvl3pPr>
      <a:lvl4pPr marL="1028700" algn="r" defTabSz="685800" rtl="1" eaLnBrk="1" latinLnBrk="0" hangingPunct="1">
        <a:defRPr sz="1350" kern="1200">
          <a:solidFill>
            <a:schemeClr val="tx1"/>
          </a:solidFill>
          <a:latin typeface="+mn-lt"/>
          <a:ea typeface="+mn-ea"/>
          <a:cs typeface="+mn-cs"/>
        </a:defRPr>
      </a:lvl4pPr>
      <a:lvl5pPr marL="1371600" algn="r" defTabSz="685800" rtl="1" eaLnBrk="1" latinLnBrk="0" hangingPunct="1">
        <a:defRPr sz="1350" kern="1200">
          <a:solidFill>
            <a:schemeClr val="tx1"/>
          </a:solidFill>
          <a:latin typeface="+mn-lt"/>
          <a:ea typeface="+mn-ea"/>
          <a:cs typeface="+mn-cs"/>
        </a:defRPr>
      </a:lvl5pPr>
      <a:lvl6pPr marL="1714500" algn="r" defTabSz="685800" rtl="1" eaLnBrk="1" latinLnBrk="0" hangingPunct="1">
        <a:defRPr sz="1350" kern="1200">
          <a:solidFill>
            <a:schemeClr val="tx1"/>
          </a:solidFill>
          <a:latin typeface="+mn-lt"/>
          <a:ea typeface="+mn-ea"/>
          <a:cs typeface="+mn-cs"/>
        </a:defRPr>
      </a:lvl6pPr>
      <a:lvl7pPr marL="2057400" algn="r" defTabSz="685800" rtl="1" eaLnBrk="1" latinLnBrk="0" hangingPunct="1">
        <a:defRPr sz="1350" kern="1200">
          <a:solidFill>
            <a:schemeClr val="tx1"/>
          </a:solidFill>
          <a:latin typeface="+mn-lt"/>
          <a:ea typeface="+mn-ea"/>
          <a:cs typeface="+mn-cs"/>
        </a:defRPr>
      </a:lvl7pPr>
      <a:lvl8pPr marL="2400300" algn="r" defTabSz="685800" rtl="1" eaLnBrk="1" latinLnBrk="0" hangingPunct="1">
        <a:defRPr sz="1350" kern="1200">
          <a:solidFill>
            <a:schemeClr val="tx1"/>
          </a:solidFill>
          <a:latin typeface="+mn-lt"/>
          <a:ea typeface="+mn-ea"/>
          <a:cs typeface="+mn-cs"/>
        </a:defRPr>
      </a:lvl8pPr>
      <a:lvl9pPr marL="2743200" algn="r" defTabSz="685800" rtl="1"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688" y="0"/>
            <a:ext cx="9223376"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Slide Number Placeholder 6"/>
          <p:cNvSpPr txBox="1">
            <a:spLocks/>
          </p:cNvSpPr>
          <p:nvPr/>
        </p:nvSpPr>
        <p:spPr>
          <a:xfrm>
            <a:off x="8686800" y="6372708"/>
            <a:ext cx="228600" cy="369207"/>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fa-IR" dirty="0" smtClean="0">
                <a:solidFill>
                  <a:srgbClr val="C00000"/>
                </a:solidFill>
                <a:latin typeface="Times New Roman" pitchFamily="18" charset="0"/>
                <a:cs typeface="Times New Roman" pitchFamily="18" charset="0"/>
              </a:rPr>
              <a:t>1</a:t>
            </a:r>
            <a:endParaRPr lang="en-US" dirty="0">
              <a:solidFill>
                <a:srgbClr val="C00000"/>
              </a:solidFill>
              <a:latin typeface="Times New Roman" pitchFamily="18" charset="0"/>
              <a:cs typeface="Times New Roman" pitchFamily="18" charset="0"/>
            </a:endParaRPr>
          </a:p>
        </p:txBody>
      </p:sp>
    </p:spTree>
    <p:extLst>
      <p:ext uri="{BB962C8B-B14F-4D97-AF65-F5344CB8AC3E}">
        <p14:creationId xmlns:p14="http://schemas.microsoft.com/office/powerpoint/2010/main" val="2761434238"/>
      </p:ext>
    </p:extLst>
  </p:cSld>
  <p:clrMapOvr>
    <a:masterClrMapping/>
  </p:clrMapOvr>
  <p:transition spd="med">
    <p:random/>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535489" y="0"/>
            <a:ext cx="1070975" cy="5029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10" name="Rectangle 9"/>
          <p:cNvSpPr/>
          <p:nvPr/>
        </p:nvSpPr>
        <p:spPr>
          <a:xfrm rot="18767438">
            <a:off x="644884" y="4673289"/>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12" name="Rectangle 11"/>
          <p:cNvSpPr/>
          <p:nvPr/>
        </p:nvSpPr>
        <p:spPr>
          <a:xfrm>
            <a:off x="7731740" y="6019800"/>
            <a:ext cx="1070975" cy="838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13" name="Rectangle 12"/>
          <p:cNvSpPr/>
          <p:nvPr/>
        </p:nvSpPr>
        <p:spPr>
          <a:xfrm rot="18767438">
            <a:off x="7852569" y="5663888"/>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14" name="TextBox 13"/>
          <p:cNvSpPr txBox="1"/>
          <p:nvPr/>
        </p:nvSpPr>
        <p:spPr>
          <a:xfrm>
            <a:off x="8077200" y="5943600"/>
            <a:ext cx="457200" cy="461665"/>
          </a:xfrm>
          <a:prstGeom prst="rect">
            <a:avLst/>
          </a:prstGeom>
          <a:noFill/>
        </p:spPr>
        <p:txBody>
          <a:bodyPr wrap="square" rtlCol="1">
            <a:spAutoFit/>
          </a:bodyPr>
          <a:lstStyle/>
          <a:p>
            <a:r>
              <a:rPr lang="fa-IR" sz="2400" dirty="0" smtClean="0">
                <a:cs typeface="B Yekan" panose="00000400000000000000" pitchFamily="2" charset="-78"/>
              </a:rPr>
              <a:t>5</a:t>
            </a:r>
            <a:endParaRPr lang="fa-IR" sz="2400" dirty="0">
              <a:cs typeface="B Yekan" panose="00000400000000000000" pitchFamily="2" charset="-78"/>
            </a:endParaRPr>
          </a:p>
        </p:txBody>
      </p:sp>
      <p:sp>
        <p:nvSpPr>
          <p:cNvPr id="15" name="Equal 14"/>
          <p:cNvSpPr/>
          <p:nvPr/>
        </p:nvSpPr>
        <p:spPr>
          <a:xfrm>
            <a:off x="-228600" y="6438900"/>
            <a:ext cx="5082099" cy="304800"/>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6" name="TextBox 15"/>
          <p:cNvSpPr txBox="1"/>
          <p:nvPr/>
        </p:nvSpPr>
        <p:spPr>
          <a:xfrm>
            <a:off x="3549958" y="6397451"/>
            <a:ext cx="1770288" cy="346249"/>
          </a:xfrm>
          <a:prstGeom prst="rect">
            <a:avLst/>
          </a:prstGeom>
          <a:noFill/>
        </p:spPr>
        <p:txBody>
          <a:bodyPr wrap="square" rtlCol="0">
            <a:spAutoFit/>
          </a:bodyPr>
          <a:lstStyle/>
          <a:p>
            <a:pPr algn="ctr"/>
            <a:r>
              <a:rPr lang="en-US" sz="1650" b="1" dirty="0" smtClean="0">
                <a:solidFill>
                  <a:srgbClr val="22A7F0"/>
                </a:solidFill>
                <a:cs typeface="B Nazanin" pitchFamily="2" charset="-78"/>
              </a:rPr>
              <a:t>R U P</a:t>
            </a:r>
            <a:endParaRPr lang="en-US" sz="1650" b="1" dirty="0">
              <a:solidFill>
                <a:srgbClr val="22A7F0"/>
              </a:solidFill>
              <a:cs typeface="B Nazanin" pitchFamily="2" charset="-78"/>
            </a:endParaRPr>
          </a:p>
        </p:txBody>
      </p:sp>
      <p:sp>
        <p:nvSpPr>
          <p:cNvPr id="17" name="Equal 16"/>
          <p:cNvSpPr/>
          <p:nvPr/>
        </p:nvSpPr>
        <p:spPr>
          <a:xfrm>
            <a:off x="4236623" y="6420111"/>
            <a:ext cx="3645247" cy="289099"/>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8" name="Rectangle 4"/>
          <p:cNvSpPr>
            <a:spLocks noChangeArrowheads="1"/>
          </p:cNvSpPr>
          <p:nvPr/>
        </p:nvSpPr>
        <p:spPr bwMode="auto">
          <a:xfrm>
            <a:off x="859551" y="1103095"/>
            <a:ext cx="7543800" cy="3733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2075" tIns="46038" rIns="92075" bIns="46038"/>
          <a:lstStyle>
            <a:lvl1pPr>
              <a:defRPr sz="2400">
                <a:solidFill>
                  <a:schemeClr val="tx1"/>
                </a:solidFill>
                <a:latin typeface="Times New Roman" panose="02020603050405020304" pitchFamily="18" charset="0"/>
                <a:cs typeface="Times New Roman" panose="02020603050405020304" pitchFamily="18" charset="0"/>
              </a:defRPr>
            </a:lvl1pPr>
            <a:lvl2pPr marL="742950" indent="-285750">
              <a:defRPr sz="2400">
                <a:solidFill>
                  <a:schemeClr val="tx1"/>
                </a:solidFill>
                <a:latin typeface="Times New Roman" panose="02020603050405020304" pitchFamily="18" charset="0"/>
                <a:cs typeface="Times New Roman" panose="02020603050405020304" pitchFamily="18" charset="0"/>
              </a:defRPr>
            </a:lvl2pPr>
            <a:lvl3pPr marL="1143000" indent="-228600">
              <a:defRPr sz="2400">
                <a:solidFill>
                  <a:schemeClr val="tx1"/>
                </a:solidFill>
                <a:latin typeface="Times New Roman" panose="02020603050405020304" pitchFamily="18" charset="0"/>
                <a:cs typeface="Times New Roman" panose="02020603050405020304" pitchFamily="18" charset="0"/>
              </a:defRPr>
            </a:lvl3pPr>
            <a:lvl4pPr marL="1600200" indent="-228600">
              <a:defRPr sz="2400">
                <a:solidFill>
                  <a:schemeClr val="tx1"/>
                </a:solidFill>
                <a:latin typeface="Times New Roman" panose="02020603050405020304" pitchFamily="18" charset="0"/>
                <a:cs typeface="Times New Roman" panose="02020603050405020304" pitchFamily="18" charset="0"/>
              </a:defRPr>
            </a:lvl4pPr>
            <a:lvl5pPr marL="2057400" indent="-228600">
              <a:defRPr sz="2400">
                <a:solidFill>
                  <a:schemeClr val="tx1"/>
                </a:solidFill>
                <a:latin typeface="Times New Roman" panose="02020603050405020304" pitchFamily="18" charset="0"/>
                <a:cs typeface="Times New Roman" panose="02020603050405020304" pitchFamily="18" charset="0"/>
              </a:defRPr>
            </a:lvl5pPr>
            <a:lvl6pPr marL="25146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6pPr>
            <a:lvl7pPr marL="29718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7pPr>
            <a:lvl8pPr marL="34290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8pPr>
            <a:lvl9pPr marL="38862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9pPr>
          </a:lstStyle>
          <a:p>
            <a:pPr algn="r" rtl="1">
              <a:spcBef>
                <a:spcPct val="20000"/>
              </a:spcBef>
              <a:buClr>
                <a:schemeClr val="accent1">
                  <a:lumMod val="75000"/>
                </a:schemeClr>
              </a:buClr>
              <a:buSzPct val="50000"/>
              <a:buFont typeface="Monotype Sorts" pitchFamily="2" charset="2"/>
              <a:buChar char="n"/>
            </a:pPr>
            <a:r>
              <a:rPr kumimoji="1" lang="en-US" altLang="en-US" sz="2800" dirty="0">
                <a:ln w="0"/>
                <a:effectLst>
                  <a:outerShdw blurRad="38100" dist="19050" dir="2700000" algn="tl" rotWithShape="0">
                    <a:schemeClr val="dk1">
                      <a:alpha val="40000"/>
                    </a:schemeClr>
                  </a:outerShdw>
                </a:effectLst>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آناليز مساله و ايجاد معماري سيستم</a:t>
            </a:r>
            <a:endParaRPr kumimoji="1" lang="en-US" altLang="en-US" sz="3200" dirty="0">
              <a:ln w="0"/>
              <a:effectLst>
                <a:outerShdw blurRad="38100" dist="19050" dir="2700000" algn="tl" rotWithShape="0">
                  <a:schemeClr val="dk1">
                    <a:alpha val="40000"/>
                  </a:schemeClr>
                </a:outerShdw>
              </a:effectLst>
              <a:cs typeface="Nazanin" panose="00000400000000000000" pitchFamily="2" charset="-78"/>
            </a:endParaRPr>
          </a:p>
          <a:p>
            <a:pPr algn="r" rtl="1">
              <a:spcBef>
                <a:spcPct val="20000"/>
              </a:spcBef>
              <a:buClr>
                <a:schemeClr val="accent1">
                  <a:lumMod val="75000"/>
                </a:schemeClr>
              </a:buClr>
              <a:buSzPct val="50000"/>
              <a:buFont typeface="Monotype Sorts" pitchFamily="2" charset="2"/>
              <a:buChar char="n"/>
            </a:pPr>
            <a:r>
              <a:rPr kumimoji="1" lang="en-US" altLang="en-US" sz="3200" dirty="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حذف عناصر پر ريسك</a:t>
            </a:r>
            <a:r>
              <a:rPr kumimoji="1" lang="en-US" altLang="en-US" sz="3200" dirty="0">
                <a:ln w="0"/>
                <a:effectLst>
                  <a:outerShdw blurRad="38100" dist="19050" dir="2700000" algn="tl" rotWithShape="0">
                    <a:schemeClr val="dk1">
                      <a:alpha val="40000"/>
                    </a:schemeClr>
                  </a:outerShdw>
                </a:effectLst>
                <a:cs typeface="Nazanin" panose="00000400000000000000" pitchFamily="2" charset="-78"/>
              </a:rPr>
              <a:t> </a:t>
            </a:r>
          </a:p>
          <a:p>
            <a:pPr algn="r" rtl="1">
              <a:spcBef>
                <a:spcPct val="20000"/>
              </a:spcBef>
              <a:buClr>
                <a:schemeClr val="accent1">
                  <a:lumMod val="75000"/>
                </a:schemeClr>
              </a:buClr>
              <a:buSzPct val="50000"/>
              <a:buFont typeface="Monotype Sorts" pitchFamily="2" charset="2"/>
              <a:buChar char="n"/>
            </a:pPr>
            <a:r>
              <a:rPr kumimoji="1" lang="ar-SA" altLang="en-US" sz="3200" dirty="0" smtClean="0">
                <a:ln w="0"/>
                <a:effectLst>
                  <a:outerShdw blurRad="38100" dist="19050" dir="2700000" algn="tl" rotWithShape="0">
                    <a:schemeClr val="dk1">
                      <a:alpha val="40000"/>
                    </a:schemeClr>
                  </a:outerShdw>
                </a:effectLst>
                <a:cs typeface="Nazanin" panose="00000400000000000000" pitchFamily="2" charset="-78"/>
              </a:rPr>
              <a:t>تصميم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گيري براي ورود به فاز ساخت</a:t>
            </a:r>
            <a:endParaRPr kumimoji="1" lang="en-US" altLang="en-US" sz="3200" dirty="0">
              <a:ln w="0"/>
              <a:effectLst>
                <a:outerShdw blurRad="38100" dist="19050" dir="2700000" algn="tl" rotWithShape="0">
                  <a:schemeClr val="dk1">
                    <a:alpha val="40000"/>
                  </a:schemeClr>
                </a:outerShdw>
              </a:effectLst>
              <a:cs typeface="Nazanin" panose="00000400000000000000" pitchFamily="2" charset="-78"/>
            </a:endParaRPr>
          </a:p>
          <a:p>
            <a:pPr algn="r" rtl="1">
              <a:spcBef>
                <a:spcPct val="20000"/>
              </a:spcBef>
              <a:buClr>
                <a:schemeClr val="accent1">
                  <a:lumMod val="75000"/>
                </a:schemeClr>
              </a:buClr>
              <a:buSzPct val="50000"/>
              <a:buFont typeface="Monotype Sorts" pitchFamily="2" charset="2"/>
              <a:buChar char="n"/>
            </a:pPr>
            <a:r>
              <a:rPr kumimoji="1" lang="en-US" altLang="en-US" sz="3200" dirty="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ايجاد يك نمونه اجرايي توليد_كيفيت</a:t>
            </a:r>
            <a:endParaRPr kumimoji="1" lang="en-US" altLang="en-US" sz="3200" dirty="0">
              <a:ln w="0"/>
              <a:effectLst>
                <a:outerShdw blurRad="38100" dist="19050" dir="2700000" algn="tl" rotWithShape="0">
                  <a:schemeClr val="dk1">
                    <a:alpha val="40000"/>
                  </a:schemeClr>
                </a:outerShdw>
              </a:effectLst>
              <a:cs typeface="Nazanin" panose="00000400000000000000" pitchFamily="2" charset="-78"/>
            </a:endParaRPr>
          </a:p>
          <a:p>
            <a:pPr algn="r" rtl="1">
              <a:spcBef>
                <a:spcPct val="20000"/>
              </a:spcBef>
              <a:buClr>
                <a:schemeClr val="accent1">
                  <a:lumMod val="75000"/>
                </a:schemeClr>
              </a:buClr>
              <a:buSzPct val="50000"/>
              <a:buFont typeface="Monotype Sorts" pitchFamily="2" charset="2"/>
              <a:buChar char="n"/>
            </a:pPr>
            <a:r>
              <a:rPr kumimoji="1" lang="en-US" altLang="en-US" sz="3200" dirty="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برنامه ريزي و زمانبندي فازها و تكرارهاي بعدي</a:t>
            </a:r>
            <a:endParaRPr kumimoji="1" lang="en-US" altLang="ar-SA" dirty="0">
              <a:ln w="0"/>
              <a:effectLst>
                <a:outerShdw blurRad="38100" dist="19050" dir="2700000" algn="tl" rotWithShape="0">
                  <a:schemeClr val="dk1">
                    <a:alpha val="40000"/>
                  </a:schemeClr>
                </a:outerShdw>
              </a:effectLst>
            </a:endParaRPr>
          </a:p>
        </p:txBody>
      </p:sp>
      <p:sp>
        <p:nvSpPr>
          <p:cNvPr id="19" name="TextBox 18"/>
          <p:cNvSpPr txBox="1"/>
          <p:nvPr/>
        </p:nvSpPr>
        <p:spPr>
          <a:xfrm>
            <a:off x="3352800" y="-139833"/>
            <a:ext cx="3352800" cy="854080"/>
          </a:xfrm>
          <a:prstGeom prst="rect">
            <a:avLst/>
          </a:prstGeom>
          <a:noFill/>
        </p:spPr>
        <p:txBody>
          <a:bodyPr wrap="square" rtlCol="1">
            <a:spAutoFit/>
          </a:bodyPr>
          <a:lstStyle/>
          <a:p>
            <a:pPr marL="166688" indent="14288" algn="r" rtl="1" fontAlgn="auto">
              <a:lnSpc>
                <a:spcPct val="150000"/>
              </a:lnSpc>
              <a:spcBef>
                <a:spcPct val="20000"/>
              </a:spcBef>
              <a:spcAft>
                <a:spcPts val="0"/>
              </a:spcAft>
              <a:buClr>
                <a:srgbClr val="FF0000"/>
              </a:buClr>
              <a:buSzPct val="75000"/>
              <a:buFont typeface="Arial" pitchFamily="34" charset="0"/>
              <a:buNone/>
              <a:defRPr/>
            </a:pPr>
            <a:r>
              <a:rPr lang="fa-IR" sz="3600" dirty="0" smtClean="0">
                <a:ln w="18415" cmpd="sng">
                  <a:noFill/>
                  <a:prstDash val="solid"/>
                </a:ln>
                <a:solidFill>
                  <a:schemeClr val="tx1">
                    <a:lumMod val="95000"/>
                    <a:lumOff val="5000"/>
                  </a:schemeClr>
                </a:solidFill>
                <a:effectLst>
                  <a:outerShdw blurRad="38100" dist="38100" dir="2700000" algn="tl">
                    <a:srgbClr val="000000">
                      <a:alpha val="43137"/>
                    </a:srgbClr>
                  </a:outerShdw>
                </a:effectLst>
                <a:cs typeface="B Nazanin" pitchFamily="2" charset="-78"/>
              </a:rPr>
              <a:t>فاز شناخت</a:t>
            </a:r>
            <a:endParaRPr lang="fa-IR" sz="3600" dirty="0">
              <a:ln w="18415" cmpd="sng">
                <a:noFill/>
                <a:prstDash val="solid"/>
              </a:ln>
              <a:solidFill>
                <a:schemeClr val="tx1">
                  <a:lumMod val="95000"/>
                  <a:lumOff val="5000"/>
                </a:schemeClr>
              </a:solidFill>
              <a:effectLst>
                <a:outerShdw blurRad="38100" dist="38100" dir="2700000" algn="tl">
                  <a:srgbClr val="000000">
                    <a:alpha val="43137"/>
                  </a:srgbClr>
                </a:outerShdw>
              </a:effectLst>
              <a:cs typeface="B Nazanin" pitchFamily="2" charset="-78"/>
            </a:endParaRPr>
          </a:p>
        </p:txBody>
      </p:sp>
    </p:spTree>
    <p:extLst>
      <p:ext uri="{BB962C8B-B14F-4D97-AF65-F5344CB8AC3E}">
        <p14:creationId xmlns:p14="http://schemas.microsoft.com/office/powerpoint/2010/main" val="3114911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2"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ppt_x</p:attrName>
                                        </p:attrNameLst>
                                      </p:cBhvr>
                                      <p:tavLst>
                                        <p:tav tm="0">
                                          <p:val>
                                            <p:strVal val="#ppt_x+#ppt_w/2"/>
                                          </p:val>
                                        </p:tav>
                                        <p:tav tm="100000">
                                          <p:val>
                                            <p:strVal val="#ppt_x"/>
                                          </p:val>
                                        </p:tav>
                                      </p:tavLst>
                                    </p:anim>
                                    <p:anim calcmode="lin" valueType="num">
                                      <p:cBhvr>
                                        <p:cTn id="8" dur="500" fill="hold"/>
                                        <p:tgtEl>
                                          <p:spTgt spid="18"/>
                                        </p:tgtEl>
                                        <p:attrNameLst>
                                          <p:attrName>ppt_y</p:attrName>
                                        </p:attrNameLst>
                                      </p:cBhvr>
                                      <p:tavLst>
                                        <p:tav tm="0">
                                          <p:val>
                                            <p:strVal val="#ppt_y"/>
                                          </p:val>
                                        </p:tav>
                                        <p:tav tm="100000">
                                          <p:val>
                                            <p:strVal val="#ppt_y"/>
                                          </p:val>
                                        </p:tav>
                                      </p:tavLst>
                                    </p:anim>
                                    <p:anim calcmode="lin" valueType="num">
                                      <p:cBhvr>
                                        <p:cTn id="9" dur="500" fill="hold"/>
                                        <p:tgtEl>
                                          <p:spTgt spid="18"/>
                                        </p:tgtEl>
                                        <p:attrNameLst>
                                          <p:attrName>ppt_w</p:attrName>
                                        </p:attrNameLst>
                                      </p:cBhvr>
                                      <p:tavLst>
                                        <p:tav tm="0">
                                          <p:val>
                                            <p:fltVal val="0"/>
                                          </p:val>
                                        </p:tav>
                                        <p:tav tm="100000">
                                          <p:val>
                                            <p:strVal val="#ppt_w"/>
                                          </p:val>
                                        </p:tav>
                                      </p:tavLst>
                                    </p:anim>
                                    <p:anim calcmode="lin" valueType="num">
                                      <p:cBhvr>
                                        <p:cTn id="10" dur="500" fill="hold"/>
                                        <p:tgtEl>
                                          <p:spTgt spid="18"/>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utoUpdateAnimBg="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352800" y="-152400"/>
            <a:ext cx="3352800" cy="854080"/>
          </a:xfrm>
          <a:prstGeom prst="rect">
            <a:avLst/>
          </a:prstGeom>
          <a:noFill/>
        </p:spPr>
        <p:txBody>
          <a:bodyPr wrap="square" rtlCol="1">
            <a:spAutoFit/>
          </a:bodyPr>
          <a:lstStyle/>
          <a:p>
            <a:pPr marL="166688" indent="14288" algn="r" rtl="1" fontAlgn="auto">
              <a:lnSpc>
                <a:spcPct val="150000"/>
              </a:lnSpc>
              <a:spcBef>
                <a:spcPct val="20000"/>
              </a:spcBef>
              <a:spcAft>
                <a:spcPts val="0"/>
              </a:spcAft>
              <a:buClr>
                <a:srgbClr val="FF0000"/>
              </a:buClr>
              <a:buSzPct val="75000"/>
              <a:buFont typeface="Arial" pitchFamily="34" charset="0"/>
              <a:buNone/>
              <a:defRPr/>
            </a:pPr>
            <a:r>
              <a:rPr lang="fa-IR" sz="3600" dirty="0" smtClean="0">
                <a:ln w="18415" cmpd="sng">
                  <a:noFill/>
                  <a:prstDash val="solid"/>
                </a:ln>
                <a:solidFill>
                  <a:schemeClr val="tx1">
                    <a:lumMod val="95000"/>
                    <a:lumOff val="5000"/>
                  </a:schemeClr>
                </a:solidFill>
                <a:effectLst>
                  <a:outerShdw blurRad="38100" dist="38100" dir="2700000" algn="tl">
                    <a:srgbClr val="000000">
                      <a:alpha val="43137"/>
                    </a:srgbClr>
                  </a:outerShdw>
                </a:effectLst>
                <a:cs typeface="B Nazanin" pitchFamily="2" charset="-78"/>
              </a:rPr>
              <a:t>خروجی فاز شناخت</a:t>
            </a:r>
            <a:endParaRPr lang="fa-IR" sz="3600" dirty="0">
              <a:ln w="18415" cmpd="sng">
                <a:noFill/>
                <a:prstDash val="solid"/>
              </a:ln>
              <a:solidFill>
                <a:schemeClr val="tx1">
                  <a:lumMod val="95000"/>
                  <a:lumOff val="5000"/>
                </a:schemeClr>
              </a:solidFill>
              <a:effectLst>
                <a:outerShdw blurRad="38100" dist="38100" dir="2700000" algn="tl">
                  <a:srgbClr val="000000">
                    <a:alpha val="43137"/>
                  </a:srgbClr>
                </a:outerShdw>
              </a:effectLst>
              <a:cs typeface="B Nazanin" pitchFamily="2" charset="-78"/>
            </a:endParaRPr>
          </a:p>
        </p:txBody>
      </p:sp>
      <p:sp>
        <p:nvSpPr>
          <p:cNvPr id="6" name="Rectangle 5"/>
          <p:cNvSpPr/>
          <p:nvPr/>
        </p:nvSpPr>
        <p:spPr>
          <a:xfrm>
            <a:off x="535489" y="0"/>
            <a:ext cx="1070975" cy="5029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7" name="Rectangle 6"/>
          <p:cNvSpPr/>
          <p:nvPr/>
        </p:nvSpPr>
        <p:spPr>
          <a:xfrm rot="18767438">
            <a:off x="644884" y="4673289"/>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8" name="Rectangle 7"/>
          <p:cNvSpPr/>
          <p:nvPr/>
        </p:nvSpPr>
        <p:spPr>
          <a:xfrm>
            <a:off x="7731740" y="6019800"/>
            <a:ext cx="1070975" cy="838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9" name="Rectangle 8"/>
          <p:cNvSpPr/>
          <p:nvPr/>
        </p:nvSpPr>
        <p:spPr>
          <a:xfrm rot="18767438">
            <a:off x="7852569" y="5663888"/>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10" name="TextBox 9"/>
          <p:cNvSpPr txBox="1"/>
          <p:nvPr/>
        </p:nvSpPr>
        <p:spPr>
          <a:xfrm>
            <a:off x="8077200" y="5943600"/>
            <a:ext cx="457200" cy="461665"/>
          </a:xfrm>
          <a:prstGeom prst="rect">
            <a:avLst/>
          </a:prstGeom>
          <a:noFill/>
        </p:spPr>
        <p:txBody>
          <a:bodyPr wrap="square" rtlCol="1">
            <a:spAutoFit/>
          </a:bodyPr>
          <a:lstStyle/>
          <a:p>
            <a:r>
              <a:rPr lang="fa-IR" sz="2400" dirty="0" smtClean="0">
                <a:cs typeface="B Yekan" panose="00000400000000000000" pitchFamily="2" charset="-78"/>
              </a:rPr>
              <a:t>5</a:t>
            </a:r>
            <a:endParaRPr lang="fa-IR" sz="2400" dirty="0">
              <a:cs typeface="B Yekan" panose="00000400000000000000" pitchFamily="2" charset="-78"/>
            </a:endParaRPr>
          </a:p>
        </p:txBody>
      </p:sp>
      <p:sp>
        <p:nvSpPr>
          <p:cNvPr id="12" name="Equal 11"/>
          <p:cNvSpPr/>
          <p:nvPr/>
        </p:nvSpPr>
        <p:spPr>
          <a:xfrm>
            <a:off x="-228600" y="6438900"/>
            <a:ext cx="5082099" cy="304800"/>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3" name="TextBox 12"/>
          <p:cNvSpPr txBox="1"/>
          <p:nvPr/>
        </p:nvSpPr>
        <p:spPr>
          <a:xfrm>
            <a:off x="3549958" y="6397451"/>
            <a:ext cx="1770288" cy="346249"/>
          </a:xfrm>
          <a:prstGeom prst="rect">
            <a:avLst/>
          </a:prstGeom>
          <a:noFill/>
        </p:spPr>
        <p:txBody>
          <a:bodyPr wrap="square" rtlCol="0">
            <a:spAutoFit/>
          </a:bodyPr>
          <a:lstStyle/>
          <a:p>
            <a:pPr algn="ctr"/>
            <a:r>
              <a:rPr lang="en-US" sz="1650" b="1" dirty="0" smtClean="0">
                <a:solidFill>
                  <a:srgbClr val="22A7F0"/>
                </a:solidFill>
                <a:cs typeface="B Nazanin" pitchFamily="2" charset="-78"/>
              </a:rPr>
              <a:t>R U P</a:t>
            </a:r>
            <a:endParaRPr lang="en-US" sz="1650" b="1" dirty="0">
              <a:solidFill>
                <a:srgbClr val="22A7F0"/>
              </a:solidFill>
              <a:cs typeface="B Nazanin" pitchFamily="2" charset="-78"/>
            </a:endParaRPr>
          </a:p>
        </p:txBody>
      </p:sp>
      <p:sp>
        <p:nvSpPr>
          <p:cNvPr id="14" name="Equal 13"/>
          <p:cNvSpPr/>
          <p:nvPr/>
        </p:nvSpPr>
        <p:spPr>
          <a:xfrm>
            <a:off x="4236623" y="6420111"/>
            <a:ext cx="3645247" cy="289099"/>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5" name="Rectangle 4"/>
          <p:cNvSpPr>
            <a:spLocks noChangeArrowheads="1"/>
          </p:cNvSpPr>
          <p:nvPr/>
        </p:nvSpPr>
        <p:spPr bwMode="auto">
          <a:xfrm>
            <a:off x="990600" y="1243230"/>
            <a:ext cx="7543800" cy="3733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2075" tIns="46038" rIns="92075" bIns="46038"/>
          <a:lstStyle>
            <a:lvl1pPr>
              <a:defRPr sz="2400">
                <a:solidFill>
                  <a:schemeClr val="tx1"/>
                </a:solidFill>
                <a:latin typeface="Times New Roman" panose="02020603050405020304" pitchFamily="18" charset="0"/>
                <a:cs typeface="Times New Roman" panose="02020603050405020304" pitchFamily="18" charset="0"/>
              </a:defRPr>
            </a:lvl1pPr>
            <a:lvl2pPr marL="742950" indent="-285750">
              <a:defRPr sz="2400">
                <a:solidFill>
                  <a:schemeClr val="tx1"/>
                </a:solidFill>
                <a:latin typeface="Times New Roman" panose="02020603050405020304" pitchFamily="18" charset="0"/>
                <a:cs typeface="Times New Roman" panose="02020603050405020304" pitchFamily="18" charset="0"/>
              </a:defRPr>
            </a:lvl2pPr>
            <a:lvl3pPr marL="1143000" indent="-228600">
              <a:defRPr sz="2400">
                <a:solidFill>
                  <a:schemeClr val="tx1"/>
                </a:solidFill>
                <a:latin typeface="Times New Roman" panose="02020603050405020304" pitchFamily="18" charset="0"/>
                <a:cs typeface="Times New Roman" panose="02020603050405020304" pitchFamily="18" charset="0"/>
              </a:defRPr>
            </a:lvl3pPr>
            <a:lvl4pPr marL="1600200" indent="-228600">
              <a:defRPr sz="2400">
                <a:solidFill>
                  <a:schemeClr val="tx1"/>
                </a:solidFill>
                <a:latin typeface="Times New Roman" panose="02020603050405020304" pitchFamily="18" charset="0"/>
                <a:cs typeface="Times New Roman" panose="02020603050405020304" pitchFamily="18" charset="0"/>
              </a:defRPr>
            </a:lvl4pPr>
            <a:lvl5pPr marL="2057400" indent="-228600">
              <a:defRPr sz="2400">
                <a:solidFill>
                  <a:schemeClr val="tx1"/>
                </a:solidFill>
                <a:latin typeface="Times New Roman" panose="02020603050405020304" pitchFamily="18" charset="0"/>
                <a:cs typeface="Times New Roman" panose="02020603050405020304" pitchFamily="18" charset="0"/>
              </a:defRPr>
            </a:lvl5pPr>
            <a:lvl6pPr marL="25146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6pPr>
            <a:lvl7pPr marL="29718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7pPr>
            <a:lvl8pPr marL="34290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8pPr>
            <a:lvl9pPr marL="38862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9pPr>
          </a:lstStyle>
          <a:p>
            <a:pPr algn="r" rtl="1">
              <a:spcBef>
                <a:spcPct val="20000"/>
              </a:spcBef>
              <a:buClr>
                <a:schemeClr val="accent1">
                  <a:lumMod val="75000"/>
                </a:schemeClr>
              </a:buClr>
              <a:buSzPct val="50000"/>
              <a:buFont typeface="Monotype Sorts" pitchFamily="2" charset="2"/>
              <a:buChar char="n"/>
            </a:pPr>
            <a:r>
              <a:rPr kumimoji="1" lang="en-US" altLang="en-US" sz="2800" dirty="0">
                <a:ln w="0"/>
                <a:effectLst>
                  <a:outerShdw blurRad="38100" dist="19050" dir="2700000" algn="tl" rotWithShape="0">
                    <a:schemeClr val="dk1">
                      <a:alpha val="40000"/>
                    </a:schemeClr>
                  </a:outerShdw>
                </a:effectLst>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مدل موارد كاربرد (حداقل 80 درصد </a:t>
            </a:r>
            <a:r>
              <a:rPr kumimoji="1" lang="ar-SA" altLang="en-US" sz="3200" dirty="0" smtClean="0">
                <a:ln w="0"/>
                <a:effectLst>
                  <a:outerShdw blurRad="38100" dist="19050" dir="2700000" algn="tl" rotWithShape="0">
                    <a:schemeClr val="dk1">
                      <a:alpha val="40000"/>
                    </a:schemeClr>
                  </a:outerShdw>
                </a:effectLst>
                <a:cs typeface="Nazanin" panose="00000400000000000000" pitchFamily="2" charset="-78"/>
              </a:rPr>
              <a:t>تكميل</a:t>
            </a:r>
            <a:r>
              <a:rPr kumimoji="1" lang="en-US" altLang="en-US" sz="3200" dirty="0" smtClean="0">
                <a:ln w="0"/>
                <a:effectLst>
                  <a:outerShdw blurRad="38100" dist="19050" dir="2700000" algn="tl" rotWithShape="0">
                    <a:schemeClr val="dk1">
                      <a:alpha val="40000"/>
                    </a:schemeClr>
                  </a:outerShdw>
                </a:effectLst>
                <a:cs typeface="Nazanin" panose="00000400000000000000" pitchFamily="2" charset="-78"/>
              </a:rPr>
              <a:t>((</a:t>
            </a:r>
            <a:endParaRPr kumimoji="1" lang="en-US" altLang="en-US" sz="3200" dirty="0" smtClean="0">
              <a:ln w="0"/>
              <a:effectLst>
                <a:outerShdw blurRad="38100" dist="19050" dir="2700000" algn="tl" rotWithShape="0">
                  <a:schemeClr val="dk1">
                    <a:alpha val="40000"/>
                  </a:schemeClr>
                </a:outerShdw>
              </a:effectLst>
              <a:cs typeface="Nazanin" panose="00000400000000000000" pitchFamily="2" charset="-78"/>
            </a:endParaRPr>
          </a:p>
          <a:p>
            <a:pPr algn="r" rtl="1">
              <a:spcBef>
                <a:spcPct val="20000"/>
              </a:spcBef>
              <a:buClr>
                <a:schemeClr val="accent1">
                  <a:lumMod val="75000"/>
                </a:schemeClr>
              </a:buClr>
              <a:buSzPct val="50000"/>
              <a:buFont typeface="Monotype Sorts" pitchFamily="2" charset="2"/>
              <a:buChar char="n"/>
            </a:pPr>
            <a:r>
              <a:rPr kumimoji="1" lang="en-US" altLang="en-US" sz="3200" dirty="0" smtClean="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معماري سيستم با تشريح</a:t>
            </a:r>
            <a:endParaRPr kumimoji="1" lang="en-US" altLang="en-US" sz="3200" dirty="0">
              <a:ln w="0"/>
              <a:effectLst>
                <a:outerShdw blurRad="38100" dist="19050" dir="2700000" algn="tl" rotWithShape="0">
                  <a:schemeClr val="dk1">
                    <a:alpha val="40000"/>
                  </a:schemeClr>
                </a:outerShdw>
              </a:effectLst>
              <a:cs typeface="Nazanin" panose="00000400000000000000" pitchFamily="2" charset="-78"/>
            </a:endParaRPr>
          </a:p>
          <a:p>
            <a:pPr algn="r" rtl="1">
              <a:spcBef>
                <a:spcPct val="20000"/>
              </a:spcBef>
              <a:buClr>
                <a:schemeClr val="accent1">
                  <a:lumMod val="75000"/>
                </a:schemeClr>
              </a:buClr>
              <a:buSzPct val="50000"/>
              <a:buFont typeface="Monotype Sorts" pitchFamily="2" charset="2"/>
              <a:buChar char="n"/>
            </a:pPr>
            <a:r>
              <a:rPr kumimoji="1" lang="en-US" altLang="en-US" sz="3200" dirty="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ليست ريسكهاي موجود</a:t>
            </a:r>
            <a:endParaRPr kumimoji="1" lang="en-US" altLang="en-US" sz="3200" dirty="0">
              <a:ln w="0"/>
              <a:effectLst>
                <a:outerShdw blurRad="38100" dist="19050" dir="2700000" algn="tl" rotWithShape="0">
                  <a:schemeClr val="dk1">
                    <a:alpha val="40000"/>
                  </a:schemeClr>
                </a:outerShdw>
              </a:effectLst>
              <a:cs typeface="Nazanin" panose="00000400000000000000" pitchFamily="2" charset="-78"/>
            </a:endParaRPr>
          </a:p>
          <a:p>
            <a:pPr algn="r" rtl="1">
              <a:spcBef>
                <a:spcPct val="20000"/>
              </a:spcBef>
              <a:buClr>
                <a:schemeClr val="accent1">
                  <a:lumMod val="75000"/>
                </a:schemeClr>
              </a:buClr>
              <a:buSzPct val="50000"/>
              <a:buFont typeface="Monotype Sorts" pitchFamily="2" charset="2"/>
              <a:buChar char="n"/>
            </a:pPr>
            <a:r>
              <a:rPr kumimoji="1" lang="en-US" altLang="en-US" sz="3200" dirty="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برنامه ريزي پروژه (فازها و </a:t>
            </a:r>
            <a:r>
              <a:rPr kumimoji="1" lang="ar-SA" altLang="en-US" sz="3200" dirty="0" smtClean="0">
                <a:ln w="0"/>
                <a:effectLst>
                  <a:outerShdw blurRad="38100" dist="19050" dir="2700000" algn="tl" rotWithShape="0">
                    <a:schemeClr val="dk1">
                      <a:alpha val="40000"/>
                    </a:schemeClr>
                  </a:outerShdw>
                </a:effectLst>
                <a:cs typeface="Nazanin" panose="00000400000000000000" pitchFamily="2" charset="-78"/>
              </a:rPr>
              <a:t>تكرارها</a:t>
            </a:r>
            <a:r>
              <a:rPr kumimoji="1" lang="en-US" altLang="en-US" sz="3200" dirty="0">
                <a:ln w="0"/>
                <a:effectLst>
                  <a:outerShdw blurRad="38100" dist="19050" dir="2700000" algn="tl" rotWithShape="0">
                    <a:schemeClr val="dk1">
                      <a:alpha val="40000"/>
                    </a:schemeClr>
                  </a:outerShdw>
                </a:effectLst>
                <a:cs typeface="Nazanin" panose="00000400000000000000" pitchFamily="2" charset="-78"/>
              </a:rPr>
              <a:t>(</a:t>
            </a:r>
          </a:p>
          <a:p>
            <a:pPr algn="r" rtl="1">
              <a:spcBef>
                <a:spcPct val="20000"/>
              </a:spcBef>
              <a:buClr>
                <a:schemeClr val="accent1">
                  <a:lumMod val="75000"/>
                </a:schemeClr>
              </a:buClr>
              <a:buSzPct val="50000"/>
              <a:buFont typeface="Monotype Sorts" pitchFamily="2" charset="2"/>
              <a:buChar char="n"/>
            </a:pPr>
            <a:r>
              <a:rPr kumimoji="1" lang="en-US" altLang="en-US" sz="3200" dirty="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راهنماي كاربر مقدماتي</a:t>
            </a:r>
            <a:endParaRPr kumimoji="1" lang="en-US" altLang="ar-SA"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255257656"/>
      </p:ext>
    </p:extLst>
  </p:cSld>
  <p:clrMapOvr>
    <a:masterClrMapping/>
  </p:clrMapOvr>
  <p:transition spd="med">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strips(downLeft)">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6F15528-21DE-4FAA-801E-634DDDAF4B2B}" type="slidenum">
              <a:rPr lang="en-US" smtClean="0"/>
              <a:pPr/>
              <a:t>12</a:t>
            </a:fld>
            <a:endParaRPr lang="en-US"/>
          </a:p>
        </p:txBody>
      </p:sp>
      <p:sp>
        <p:nvSpPr>
          <p:cNvPr id="6" name="Rectangle 5"/>
          <p:cNvSpPr/>
          <p:nvPr/>
        </p:nvSpPr>
        <p:spPr>
          <a:xfrm>
            <a:off x="535489" y="0"/>
            <a:ext cx="1070975" cy="5029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7" name="Rectangle 6"/>
          <p:cNvSpPr/>
          <p:nvPr/>
        </p:nvSpPr>
        <p:spPr>
          <a:xfrm rot="18767438">
            <a:off x="644884" y="4673289"/>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8" name="Rectangle 7"/>
          <p:cNvSpPr/>
          <p:nvPr/>
        </p:nvSpPr>
        <p:spPr>
          <a:xfrm>
            <a:off x="7731740" y="6019800"/>
            <a:ext cx="1070975" cy="838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9" name="Rectangle 8"/>
          <p:cNvSpPr/>
          <p:nvPr/>
        </p:nvSpPr>
        <p:spPr>
          <a:xfrm rot="18767438">
            <a:off x="7852569" y="5663888"/>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10" name="TextBox 9"/>
          <p:cNvSpPr txBox="1"/>
          <p:nvPr/>
        </p:nvSpPr>
        <p:spPr>
          <a:xfrm>
            <a:off x="8077200" y="5943600"/>
            <a:ext cx="457200" cy="461665"/>
          </a:xfrm>
          <a:prstGeom prst="rect">
            <a:avLst/>
          </a:prstGeom>
          <a:noFill/>
        </p:spPr>
        <p:txBody>
          <a:bodyPr wrap="square" rtlCol="1">
            <a:spAutoFit/>
          </a:bodyPr>
          <a:lstStyle/>
          <a:p>
            <a:r>
              <a:rPr lang="fa-IR" sz="2400" dirty="0" smtClean="0">
                <a:cs typeface="B Yekan" panose="00000400000000000000" pitchFamily="2" charset="-78"/>
              </a:rPr>
              <a:t>6</a:t>
            </a:r>
            <a:endParaRPr lang="fa-IR" sz="2400" dirty="0">
              <a:cs typeface="B Yekan" panose="00000400000000000000" pitchFamily="2" charset="-78"/>
            </a:endParaRPr>
          </a:p>
        </p:txBody>
      </p:sp>
      <p:sp>
        <p:nvSpPr>
          <p:cNvPr id="11" name="TextBox 10"/>
          <p:cNvSpPr txBox="1"/>
          <p:nvPr/>
        </p:nvSpPr>
        <p:spPr>
          <a:xfrm>
            <a:off x="914400" y="-129699"/>
            <a:ext cx="5052162" cy="854080"/>
          </a:xfrm>
          <a:prstGeom prst="rect">
            <a:avLst/>
          </a:prstGeom>
          <a:noFill/>
        </p:spPr>
        <p:txBody>
          <a:bodyPr wrap="square" rtlCol="1">
            <a:spAutoFit/>
          </a:bodyPr>
          <a:lstStyle/>
          <a:p>
            <a:pPr algn="just" rtl="1">
              <a:lnSpc>
                <a:spcPct val="150000"/>
              </a:lnSpc>
            </a:pPr>
            <a:r>
              <a:rPr lang="fa-IR" sz="3600" dirty="0" smtClean="0">
                <a:cs typeface="B Nazanin" panose="00000400000000000000" pitchFamily="2" charset="-78"/>
              </a:rPr>
              <a:t>فاز ساخت </a:t>
            </a:r>
            <a:endParaRPr lang="fa-IR" sz="3600" dirty="0">
              <a:cs typeface="B Nazanin" panose="00000400000000000000" pitchFamily="2" charset="-78"/>
            </a:endParaRPr>
          </a:p>
        </p:txBody>
      </p:sp>
      <p:sp>
        <p:nvSpPr>
          <p:cNvPr id="13" name="Equal 12"/>
          <p:cNvSpPr/>
          <p:nvPr/>
        </p:nvSpPr>
        <p:spPr>
          <a:xfrm>
            <a:off x="-228600" y="6438900"/>
            <a:ext cx="5082099" cy="304800"/>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4" name="TextBox 13"/>
          <p:cNvSpPr txBox="1"/>
          <p:nvPr/>
        </p:nvSpPr>
        <p:spPr>
          <a:xfrm>
            <a:off x="3549958" y="6397451"/>
            <a:ext cx="1770288" cy="346249"/>
          </a:xfrm>
          <a:prstGeom prst="rect">
            <a:avLst/>
          </a:prstGeom>
          <a:noFill/>
        </p:spPr>
        <p:txBody>
          <a:bodyPr wrap="square" rtlCol="0">
            <a:spAutoFit/>
          </a:bodyPr>
          <a:lstStyle/>
          <a:p>
            <a:pPr algn="ctr"/>
            <a:r>
              <a:rPr lang="en-US" sz="1650" b="1" dirty="0" smtClean="0">
                <a:solidFill>
                  <a:srgbClr val="22A7F0"/>
                </a:solidFill>
                <a:cs typeface="B Nazanin" pitchFamily="2" charset="-78"/>
              </a:rPr>
              <a:t>R U P</a:t>
            </a:r>
            <a:endParaRPr lang="en-US" sz="1650" b="1" dirty="0">
              <a:solidFill>
                <a:srgbClr val="22A7F0"/>
              </a:solidFill>
              <a:cs typeface="B Nazanin" pitchFamily="2" charset="-78"/>
            </a:endParaRPr>
          </a:p>
        </p:txBody>
      </p:sp>
      <p:sp>
        <p:nvSpPr>
          <p:cNvPr id="15" name="Equal 14"/>
          <p:cNvSpPr/>
          <p:nvPr/>
        </p:nvSpPr>
        <p:spPr>
          <a:xfrm>
            <a:off x="4236623" y="6420111"/>
            <a:ext cx="3645247" cy="289099"/>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6" name="Rectangle 4"/>
          <p:cNvSpPr>
            <a:spLocks noChangeArrowheads="1"/>
          </p:cNvSpPr>
          <p:nvPr/>
        </p:nvSpPr>
        <p:spPr bwMode="auto">
          <a:xfrm>
            <a:off x="1548346" y="952501"/>
            <a:ext cx="7543800" cy="3733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2075" tIns="46038" rIns="92075" bIns="46038"/>
          <a:lstStyle>
            <a:lvl1pPr>
              <a:defRPr sz="2400">
                <a:solidFill>
                  <a:schemeClr val="tx1"/>
                </a:solidFill>
                <a:latin typeface="Times New Roman" panose="02020603050405020304" pitchFamily="18" charset="0"/>
                <a:cs typeface="Times New Roman" panose="02020603050405020304" pitchFamily="18" charset="0"/>
              </a:defRPr>
            </a:lvl1pPr>
            <a:lvl2pPr marL="742950" indent="-285750">
              <a:defRPr sz="2400">
                <a:solidFill>
                  <a:schemeClr val="tx1"/>
                </a:solidFill>
                <a:latin typeface="Times New Roman" panose="02020603050405020304" pitchFamily="18" charset="0"/>
                <a:cs typeface="Times New Roman" panose="02020603050405020304" pitchFamily="18" charset="0"/>
              </a:defRPr>
            </a:lvl2pPr>
            <a:lvl3pPr marL="1143000" indent="-228600">
              <a:defRPr sz="2400">
                <a:solidFill>
                  <a:schemeClr val="tx1"/>
                </a:solidFill>
                <a:latin typeface="Times New Roman" panose="02020603050405020304" pitchFamily="18" charset="0"/>
                <a:cs typeface="Times New Roman" panose="02020603050405020304" pitchFamily="18" charset="0"/>
              </a:defRPr>
            </a:lvl3pPr>
            <a:lvl4pPr marL="1600200" indent="-228600">
              <a:defRPr sz="2400">
                <a:solidFill>
                  <a:schemeClr val="tx1"/>
                </a:solidFill>
                <a:latin typeface="Times New Roman" panose="02020603050405020304" pitchFamily="18" charset="0"/>
                <a:cs typeface="Times New Roman" panose="02020603050405020304" pitchFamily="18" charset="0"/>
              </a:defRPr>
            </a:lvl4pPr>
            <a:lvl5pPr marL="2057400" indent="-228600">
              <a:defRPr sz="2400">
                <a:solidFill>
                  <a:schemeClr val="tx1"/>
                </a:solidFill>
                <a:latin typeface="Times New Roman" panose="02020603050405020304" pitchFamily="18" charset="0"/>
                <a:cs typeface="Times New Roman" panose="02020603050405020304" pitchFamily="18" charset="0"/>
              </a:defRPr>
            </a:lvl5pPr>
            <a:lvl6pPr marL="25146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6pPr>
            <a:lvl7pPr marL="29718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7pPr>
            <a:lvl8pPr marL="34290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8pPr>
            <a:lvl9pPr marL="38862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9pPr>
          </a:lstStyle>
          <a:p>
            <a:pPr algn="r" rtl="1">
              <a:spcBef>
                <a:spcPct val="20000"/>
              </a:spcBef>
              <a:buClr>
                <a:schemeClr val="accent1">
                  <a:lumMod val="75000"/>
                </a:schemeClr>
              </a:buClr>
              <a:buSzPct val="50000"/>
              <a:buFont typeface="Monotype Sorts" pitchFamily="2" charset="2"/>
              <a:buChar char="n"/>
            </a:pPr>
            <a:r>
              <a:rPr kumimoji="1" lang="en-US" altLang="en-US" sz="2800" dirty="0">
                <a:ln w="0"/>
                <a:effectLst>
                  <a:outerShdw blurRad="38100" dist="19050" dir="2700000" algn="tl" rotWithShape="0">
                    <a:schemeClr val="dk1">
                      <a:alpha val="40000"/>
                    </a:schemeClr>
                  </a:outerShdw>
                </a:effectLst>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قطعات نرم افزاري و زير سيستمها ايجاد مي شوند</a:t>
            </a:r>
            <a:endParaRPr kumimoji="1" lang="en-US" altLang="en-US" sz="3200" dirty="0">
              <a:ln w="0"/>
              <a:effectLst>
                <a:outerShdw blurRad="38100" dist="19050" dir="2700000" algn="tl" rotWithShape="0">
                  <a:schemeClr val="dk1">
                    <a:alpha val="40000"/>
                  </a:schemeClr>
                </a:outerShdw>
              </a:effectLst>
              <a:cs typeface="Nazanin" panose="00000400000000000000" pitchFamily="2" charset="-78"/>
            </a:endParaRPr>
          </a:p>
          <a:p>
            <a:pPr algn="r" rtl="1">
              <a:spcBef>
                <a:spcPct val="20000"/>
              </a:spcBef>
              <a:buClr>
                <a:schemeClr val="accent1">
                  <a:lumMod val="75000"/>
                </a:schemeClr>
              </a:buClr>
              <a:buSzPct val="50000"/>
              <a:buFont typeface="Monotype Sorts" pitchFamily="2" charset="2"/>
              <a:buChar char="n"/>
            </a:pPr>
            <a:r>
              <a:rPr kumimoji="1" lang="en-US" altLang="en-US" sz="3200" dirty="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تاكيد روي مديريت منابع، بهينه سازي هزينه ها و كيفيت است</a:t>
            </a:r>
            <a:endParaRPr kumimoji="1" lang="en-US" altLang="en-US" sz="3200" dirty="0">
              <a:ln w="0"/>
              <a:effectLst>
                <a:outerShdw blurRad="38100" dist="19050" dir="2700000" algn="tl" rotWithShape="0">
                  <a:schemeClr val="dk1">
                    <a:alpha val="40000"/>
                  </a:schemeClr>
                </a:outerShdw>
              </a:effectLst>
              <a:cs typeface="Nazanin" panose="00000400000000000000" pitchFamily="2" charset="-78"/>
            </a:endParaRPr>
          </a:p>
          <a:p>
            <a:pPr algn="r" rtl="1">
              <a:spcBef>
                <a:spcPct val="20000"/>
              </a:spcBef>
              <a:buClr>
                <a:schemeClr val="accent1">
                  <a:lumMod val="75000"/>
                </a:schemeClr>
              </a:buClr>
              <a:buSzPct val="50000"/>
              <a:buFont typeface="Monotype Sorts" pitchFamily="2" charset="2"/>
              <a:buChar char="n"/>
            </a:pPr>
            <a:r>
              <a:rPr kumimoji="1" lang="ar-SA" altLang="en-US" sz="3200" dirty="0" smtClean="0">
                <a:ln w="0"/>
                <a:effectLst>
                  <a:outerShdw blurRad="38100" dist="19050" dir="2700000" algn="tl" rotWithShape="0">
                    <a:schemeClr val="dk1">
                      <a:alpha val="40000"/>
                    </a:schemeClr>
                  </a:outerShdw>
                </a:effectLst>
                <a:cs typeface="Nazanin" panose="00000400000000000000" pitchFamily="2" charset="-78"/>
              </a:rPr>
              <a:t>محصول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قابل انتقال به كاربر</a:t>
            </a:r>
            <a:endParaRPr kumimoji="1" lang="en-US" altLang="ar-SA"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618004360"/>
      </p:ext>
    </p:extLst>
  </p:cSld>
  <p:clrMapOvr>
    <a:masterClrMapping/>
  </p:clrMapOvr>
  <p:transition spd="med">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9"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strips(up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6F15528-21DE-4FAA-801E-634DDDAF4B2B}" type="slidenum">
              <a:rPr lang="en-US" smtClean="0"/>
              <a:pPr/>
              <a:t>13</a:t>
            </a:fld>
            <a:endParaRPr lang="en-US"/>
          </a:p>
        </p:txBody>
      </p:sp>
      <p:sp>
        <p:nvSpPr>
          <p:cNvPr id="5" name="Rectangle 4"/>
          <p:cNvSpPr/>
          <p:nvPr/>
        </p:nvSpPr>
        <p:spPr>
          <a:xfrm>
            <a:off x="535489" y="0"/>
            <a:ext cx="1070975" cy="5029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6" name="Rectangle 5"/>
          <p:cNvSpPr/>
          <p:nvPr/>
        </p:nvSpPr>
        <p:spPr>
          <a:xfrm rot="18767438">
            <a:off x="644884" y="4673289"/>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7" name="Rectangle 6"/>
          <p:cNvSpPr/>
          <p:nvPr/>
        </p:nvSpPr>
        <p:spPr>
          <a:xfrm>
            <a:off x="7731740" y="6019800"/>
            <a:ext cx="1070975" cy="838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8" name="Rectangle 7"/>
          <p:cNvSpPr/>
          <p:nvPr/>
        </p:nvSpPr>
        <p:spPr>
          <a:xfrm rot="18767438">
            <a:off x="7852569" y="5663888"/>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9" name="TextBox 8"/>
          <p:cNvSpPr txBox="1"/>
          <p:nvPr/>
        </p:nvSpPr>
        <p:spPr>
          <a:xfrm>
            <a:off x="8077200" y="5943600"/>
            <a:ext cx="457200" cy="461665"/>
          </a:xfrm>
          <a:prstGeom prst="rect">
            <a:avLst/>
          </a:prstGeom>
          <a:noFill/>
        </p:spPr>
        <p:txBody>
          <a:bodyPr wrap="square" rtlCol="1">
            <a:spAutoFit/>
          </a:bodyPr>
          <a:lstStyle/>
          <a:p>
            <a:r>
              <a:rPr lang="fa-IR" sz="2400" dirty="0" smtClean="0">
                <a:cs typeface="B Yekan" panose="00000400000000000000" pitchFamily="2" charset="-78"/>
              </a:rPr>
              <a:t>7</a:t>
            </a:r>
            <a:endParaRPr lang="fa-IR" sz="2400" dirty="0">
              <a:cs typeface="B Yekan" panose="00000400000000000000" pitchFamily="2" charset="-78"/>
            </a:endParaRPr>
          </a:p>
        </p:txBody>
      </p:sp>
      <p:sp>
        <p:nvSpPr>
          <p:cNvPr id="11" name="Equal 10"/>
          <p:cNvSpPr/>
          <p:nvPr/>
        </p:nvSpPr>
        <p:spPr>
          <a:xfrm>
            <a:off x="-228600" y="6438900"/>
            <a:ext cx="5082099" cy="304800"/>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2" name="TextBox 11"/>
          <p:cNvSpPr txBox="1"/>
          <p:nvPr/>
        </p:nvSpPr>
        <p:spPr>
          <a:xfrm>
            <a:off x="3549958" y="6397451"/>
            <a:ext cx="1770288" cy="346249"/>
          </a:xfrm>
          <a:prstGeom prst="rect">
            <a:avLst/>
          </a:prstGeom>
          <a:noFill/>
        </p:spPr>
        <p:txBody>
          <a:bodyPr wrap="square" rtlCol="0">
            <a:spAutoFit/>
          </a:bodyPr>
          <a:lstStyle/>
          <a:p>
            <a:pPr algn="ctr"/>
            <a:r>
              <a:rPr lang="en-US" sz="1650" b="1" dirty="0" smtClean="0">
                <a:solidFill>
                  <a:srgbClr val="22A7F0"/>
                </a:solidFill>
                <a:cs typeface="B Nazanin" pitchFamily="2" charset="-78"/>
              </a:rPr>
              <a:t>R U P</a:t>
            </a:r>
            <a:endParaRPr lang="en-US" sz="1650" b="1" dirty="0">
              <a:solidFill>
                <a:srgbClr val="22A7F0"/>
              </a:solidFill>
              <a:cs typeface="B Nazanin" pitchFamily="2" charset="-78"/>
            </a:endParaRPr>
          </a:p>
        </p:txBody>
      </p:sp>
      <p:sp>
        <p:nvSpPr>
          <p:cNvPr id="13" name="Equal 12"/>
          <p:cNvSpPr/>
          <p:nvPr/>
        </p:nvSpPr>
        <p:spPr>
          <a:xfrm>
            <a:off x="4236623" y="6420111"/>
            <a:ext cx="3645247" cy="289099"/>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4" name="TextBox 13"/>
          <p:cNvSpPr txBox="1"/>
          <p:nvPr/>
        </p:nvSpPr>
        <p:spPr>
          <a:xfrm>
            <a:off x="3200400" y="-129699"/>
            <a:ext cx="2766162" cy="854080"/>
          </a:xfrm>
          <a:prstGeom prst="rect">
            <a:avLst/>
          </a:prstGeom>
          <a:noFill/>
        </p:spPr>
        <p:txBody>
          <a:bodyPr wrap="square" rtlCol="1">
            <a:spAutoFit/>
          </a:bodyPr>
          <a:lstStyle/>
          <a:p>
            <a:pPr algn="just" rtl="1">
              <a:lnSpc>
                <a:spcPct val="150000"/>
              </a:lnSpc>
            </a:pPr>
            <a:r>
              <a:rPr lang="fa-IR" sz="3600" dirty="0" smtClean="0">
                <a:cs typeface="B Nazanin" panose="00000400000000000000" pitchFamily="2" charset="-78"/>
              </a:rPr>
              <a:t>خروجی فاز ساخت </a:t>
            </a:r>
            <a:endParaRPr lang="fa-IR" sz="3600" dirty="0">
              <a:cs typeface="B Nazanin" panose="00000400000000000000" pitchFamily="2" charset="-78"/>
            </a:endParaRPr>
          </a:p>
        </p:txBody>
      </p:sp>
      <p:sp>
        <p:nvSpPr>
          <p:cNvPr id="15" name="Rectangle 4"/>
          <p:cNvSpPr>
            <a:spLocks noChangeArrowheads="1"/>
          </p:cNvSpPr>
          <p:nvPr/>
        </p:nvSpPr>
        <p:spPr bwMode="auto">
          <a:xfrm>
            <a:off x="1293217" y="1285745"/>
            <a:ext cx="7543800" cy="3733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2075" tIns="46038" rIns="92075" bIns="46038"/>
          <a:lstStyle>
            <a:lvl1pPr>
              <a:defRPr sz="2400">
                <a:solidFill>
                  <a:schemeClr val="tx1"/>
                </a:solidFill>
                <a:latin typeface="Times New Roman" panose="02020603050405020304" pitchFamily="18" charset="0"/>
                <a:cs typeface="Times New Roman" panose="02020603050405020304" pitchFamily="18" charset="0"/>
              </a:defRPr>
            </a:lvl1pPr>
            <a:lvl2pPr marL="742950" indent="-285750">
              <a:defRPr sz="2400">
                <a:solidFill>
                  <a:schemeClr val="tx1"/>
                </a:solidFill>
                <a:latin typeface="Times New Roman" panose="02020603050405020304" pitchFamily="18" charset="0"/>
                <a:cs typeface="Times New Roman" panose="02020603050405020304" pitchFamily="18" charset="0"/>
              </a:defRPr>
            </a:lvl2pPr>
            <a:lvl3pPr marL="1143000" indent="-228600">
              <a:defRPr sz="2400">
                <a:solidFill>
                  <a:schemeClr val="tx1"/>
                </a:solidFill>
                <a:latin typeface="Times New Roman" panose="02020603050405020304" pitchFamily="18" charset="0"/>
                <a:cs typeface="Times New Roman" panose="02020603050405020304" pitchFamily="18" charset="0"/>
              </a:defRPr>
            </a:lvl3pPr>
            <a:lvl4pPr marL="1600200" indent="-228600">
              <a:defRPr sz="2400">
                <a:solidFill>
                  <a:schemeClr val="tx1"/>
                </a:solidFill>
                <a:latin typeface="Times New Roman" panose="02020603050405020304" pitchFamily="18" charset="0"/>
                <a:cs typeface="Times New Roman" panose="02020603050405020304" pitchFamily="18" charset="0"/>
              </a:defRPr>
            </a:lvl4pPr>
            <a:lvl5pPr marL="2057400" indent="-228600">
              <a:defRPr sz="2400">
                <a:solidFill>
                  <a:schemeClr val="tx1"/>
                </a:solidFill>
                <a:latin typeface="Times New Roman" panose="02020603050405020304" pitchFamily="18" charset="0"/>
                <a:cs typeface="Times New Roman" panose="02020603050405020304" pitchFamily="18" charset="0"/>
              </a:defRPr>
            </a:lvl5pPr>
            <a:lvl6pPr marL="25146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6pPr>
            <a:lvl7pPr marL="29718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7pPr>
            <a:lvl8pPr marL="34290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8pPr>
            <a:lvl9pPr marL="38862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9pPr>
          </a:lstStyle>
          <a:p>
            <a:pPr algn="r" rtl="1">
              <a:spcBef>
                <a:spcPct val="20000"/>
              </a:spcBef>
              <a:buClr>
                <a:schemeClr val="accent1">
                  <a:lumMod val="75000"/>
                </a:schemeClr>
              </a:buClr>
              <a:buSzPct val="50000"/>
              <a:buFont typeface="Monotype Sorts" pitchFamily="2" charset="2"/>
              <a:buChar char="n"/>
            </a:pPr>
            <a:r>
              <a:rPr kumimoji="1" lang="en-US" altLang="en-US" sz="2800" dirty="0">
                <a:ln w="0"/>
                <a:effectLst>
                  <a:outerShdw blurRad="38100" dist="19050" dir="2700000" algn="tl" rotWithShape="0">
                    <a:schemeClr val="dk1">
                      <a:alpha val="40000"/>
                    </a:schemeClr>
                  </a:outerShdw>
                </a:effectLst>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محصول نرم افزاري براي بسترهاي در نظر گرفته شده</a:t>
            </a:r>
            <a:endParaRPr kumimoji="1" lang="en-US" altLang="en-US" sz="3200" dirty="0">
              <a:ln w="0"/>
              <a:effectLst>
                <a:outerShdw blurRad="38100" dist="19050" dir="2700000" algn="tl" rotWithShape="0">
                  <a:schemeClr val="dk1">
                    <a:alpha val="40000"/>
                  </a:schemeClr>
                </a:outerShdw>
              </a:effectLst>
              <a:cs typeface="Nazanin" panose="00000400000000000000" pitchFamily="2" charset="-78"/>
            </a:endParaRPr>
          </a:p>
          <a:p>
            <a:pPr algn="r" rtl="1">
              <a:spcBef>
                <a:spcPct val="20000"/>
              </a:spcBef>
              <a:buClr>
                <a:schemeClr val="accent1">
                  <a:lumMod val="75000"/>
                </a:schemeClr>
              </a:buClr>
              <a:buSzPct val="50000"/>
              <a:buFont typeface="Monotype Sorts" pitchFamily="2" charset="2"/>
              <a:buChar char="n"/>
            </a:pPr>
            <a:r>
              <a:rPr kumimoji="1" lang="en-US" altLang="en-US" sz="3200" dirty="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راهنماي كاربر</a:t>
            </a:r>
            <a:endParaRPr kumimoji="1" lang="en-US" altLang="ar-SA"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948612833"/>
      </p:ext>
    </p:extLst>
  </p:cSld>
  <p:clrMapOvr>
    <a:masterClrMapping/>
  </p:clrMapOvr>
  <p:transition spd="med">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2"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ppt_x</p:attrName>
                                        </p:attrNameLst>
                                      </p:cBhvr>
                                      <p:tavLst>
                                        <p:tav tm="0">
                                          <p:val>
                                            <p:strVal val="#ppt_x+#ppt_w/2"/>
                                          </p:val>
                                        </p:tav>
                                        <p:tav tm="100000">
                                          <p:val>
                                            <p:strVal val="#ppt_x"/>
                                          </p:val>
                                        </p:tav>
                                      </p:tavLst>
                                    </p:anim>
                                    <p:anim calcmode="lin" valueType="num">
                                      <p:cBhvr>
                                        <p:cTn id="8" dur="500" fill="hold"/>
                                        <p:tgtEl>
                                          <p:spTgt spid="15"/>
                                        </p:tgtEl>
                                        <p:attrNameLst>
                                          <p:attrName>ppt_y</p:attrName>
                                        </p:attrNameLst>
                                      </p:cBhvr>
                                      <p:tavLst>
                                        <p:tav tm="0">
                                          <p:val>
                                            <p:strVal val="#ppt_y"/>
                                          </p:val>
                                        </p:tav>
                                        <p:tav tm="100000">
                                          <p:val>
                                            <p:strVal val="#ppt_y"/>
                                          </p:val>
                                        </p:tav>
                                      </p:tavLst>
                                    </p:anim>
                                    <p:anim calcmode="lin" valueType="num">
                                      <p:cBhvr>
                                        <p:cTn id="9" dur="500" fill="hold"/>
                                        <p:tgtEl>
                                          <p:spTgt spid="15"/>
                                        </p:tgtEl>
                                        <p:attrNameLst>
                                          <p:attrName>ppt_w</p:attrName>
                                        </p:attrNameLst>
                                      </p:cBhvr>
                                      <p:tavLst>
                                        <p:tav tm="0">
                                          <p:val>
                                            <p:fltVal val="0"/>
                                          </p:val>
                                        </p:tav>
                                        <p:tav tm="100000">
                                          <p:val>
                                            <p:strVal val="#ppt_w"/>
                                          </p:val>
                                        </p:tav>
                                      </p:tavLst>
                                    </p:anim>
                                    <p:anim calcmode="lin" valueType="num">
                                      <p:cBhvr>
                                        <p:cTn id="10" dur="500" fill="hold"/>
                                        <p:tgtEl>
                                          <p:spTgt spid="1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utoUpdateAnimBg="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6F15528-21DE-4FAA-801E-634DDDAF4B2B}" type="slidenum">
              <a:rPr lang="en-US" smtClean="0"/>
              <a:pPr/>
              <a:t>14</a:t>
            </a:fld>
            <a:endParaRPr lang="en-US"/>
          </a:p>
        </p:txBody>
      </p:sp>
      <p:sp>
        <p:nvSpPr>
          <p:cNvPr id="5" name="TextBox 4"/>
          <p:cNvSpPr txBox="1"/>
          <p:nvPr/>
        </p:nvSpPr>
        <p:spPr>
          <a:xfrm>
            <a:off x="2874094" y="-152400"/>
            <a:ext cx="3122016" cy="923330"/>
          </a:xfrm>
          <a:prstGeom prst="rect">
            <a:avLst/>
          </a:prstGeom>
          <a:noFill/>
        </p:spPr>
        <p:txBody>
          <a:bodyPr wrap="square" rtlCol="1">
            <a:spAutoFit/>
          </a:bodyPr>
          <a:lstStyle/>
          <a:p>
            <a:pPr marL="166688" indent="14288" algn="r" rtl="1" fontAlgn="auto">
              <a:lnSpc>
                <a:spcPct val="150000"/>
              </a:lnSpc>
              <a:spcBef>
                <a:spcPct val="20000"/>
              </a:spcBef>
              <a:spcAft>
                <a:spcPts val="0"/>
              </a:spcAft>
              <a:buClr>
                <a:srgbClr val="FF0000"/>
              </a:buClr>
              <a:buSzPct val="75000"/>
              <a:buFont typeface="Arial" pitchFamily="34" charset="0"/>
              <a:buNone/>
              <a:defRPr/>
            </a:pPr>
            <a:r>
              <a:rPr lang="fa-IR" sz="3600" dirty="0" smtClean="0">
                <a:ln w="18415" cmpd="sng">
                  <a:noFill/>
                  <a:prstDash val="solid"/>
                </a:ln>
                <a:solidFill>
                  <a:schemeClr val="tx1">
                    <a:lumMod val="95000"/>
                    <a:lumOff val="5000"/>
                  </a:schemeClr>
                </a:solidFill>
                <a:effectLst>
                  <a:outerShdw blurRad="38100" dist="38100" dir="2700000" algn="tl">
                    <a:srgbClr val="000000">
                      <a:alpha val="43137"/>
                    </a:srgbClr>
                  </a:outerShdw>
                </a:effectLst>
                <a:cs typeface="B Nazanin" pitchFamily="2" charset="-78"/>
              </a:rPr>
              <a:t>فاز انتقال</a:t>
            </a:r>
            <a:endParaRPr lang="fa-IR" sz="3600" dirty="0">
              <a:ln w="18415" cmpd="sng">
                <a:noFill/>
                <a:prstDash val="solid"/>
              </a:ln>
              <a:solidFill>
                <a:schemeClr val="tx1">
                  <a:lumMod val="95000"/>
                  <a:lumOff val="5000"/>
                </a:schemeClr>
              </a:solidFill>
              <a:effectLst>
                <a:outerShdw blurRad="38100" dist="38100" dir="2700000" algn="tl">
                  <a:srgbClr val="000000">
                    <a:alpha val="43137"/>
                  </a:srgbClr>
                </a:outerShdw>
              </a:effectLst>
              <a:cs typeface="B Nazanin" pitchFamily="2" charset="-78"/>
            </a:endParaRPr>
          </a:p>
        </p:txBody>
      </p:sp>
      <p:sp>
        <p:nvSpPr>
          <p:cNvPr id="6" name="Rectangle 5"/>
          <p:cNvSpPr/>
          <p:nvPr/>
        </p:nvSpPr>
        <p:spPr>
          <a:xfrm>
            <a:off x="535489" y="0"/>
            <a:ext cx="1070975" cy="5029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7" name="Rectangle 6"/>
          <p:cNvSpPr/>
          <p:nvPr/>
        </p:nvSpPr>
        <p:spPr>
          <a:xfrm rot="18767438">
            <a:off x="644884" y="4673289"/>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8" name="Rectangle 7"/>
          <p:cNvSpPr/>
          <p:nvPr/>
        </p:nvSpPr>
        <p:spPr>
          <a:xfrm>
            <a:off x="7731740" y="6019800"/>
            <a:ext cx="1070975" cy="838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9" name="Rectangle 8"/>
          <p:cNvSpPr/>
          <p:nvPr/>
        </p:nvSpPr>
        <p:spPr>
          <a:xfrm rot="18767438">
            <a:off x="7852569" y="5663888"/>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10" name="TextBox 9"/>
          <p:cNvSpPr txBox="1"/>
          <p:nvPr/>
        </p:nvSpPr>
        <p:spPr>
          <a:xfrm>
            <a:off x="8077200" y="5943600"/>
            <a:ext cx="457200" cy="461665"/>
          </a:xfrm>
          <a:prstGeom prst="rect">
            <a:avLst/>
          </a:prstGeom>
          <a:noFill/>
        </p:spPr>
        <p:txBody>
          <a:bodyPr wrap="square" rtlCol="1">
            <a:spAutoFit/>
          </a:bodyPr>
          <a:lstStyle/>
          <a:p>
            <a:r>
              <a:rPr lang="fa-IR" sz="2400" dirty="0">
                <a:cs typeface="B Yekan" panose="00000400000000000000" pitchFamily="2" charset="-78"/>
              </a:rPr>
              <a:t>8</a:t>
            </a:r>
          </a:p>
        </p:txBody>
      </p:sp>
      <p:sp>
        <p:nvSpPr>
          <p:cNvPr id="18" name="Equal 17"/>
          <p:cNvSpPr/>
          <p:nvPr/>
        </p:nvSpPr>
        <p:spPr>
          <a:xfrm>
            <a:off x="-228600" y="6438900"/>
            <a:ext cx="5082099" cy="304800"/>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9" name="TextBox 18"/>
          <p:cNvSpPr txBox="1"/>
          <p:nvPr/>
        </p:nvSpPr>
        <p:spPr>
          <a:xfrm>
            <a:off x="3549958" y="6397451"/>
            <a:ext cx="1770288" cy="346249"/>
          </a:xfrm>
          <a:prstGeom prst="rect">
            <a:avLst/>
          </a:prstGeom>
          <a:noFill/>
        </p:spPr>
        <p:txBody>
          <a:bodyPr wrap="square" rtlCol="0">
            <a:spAutoFit/>
          </a:bodyPr>
          <a:lstStyle/>
          <a:p>
            <a:pPr algn="ctr"/>
            <a:r>
              <a:rPr lang="en-US" sz="1650" b="1" dirty="0" smtClean="0">
                <a:solidFill>
                  <a:srgbClr val="22A7F0"/>
                </a:solidFill>
                <a:cs typeface="B Nazanin" pitchFamily="2" charset="-78"/>
              </a:rPr>
              <a:t>R U P</a:t>
            </a:r>
            <a:endParaRPr lang="en-US" sz="1650" b="1" dirty="0">
              <a:solidFill>
                <a:srgbClr val="22A7F0"/>
              </a:solidFill>
              <a:cs typeface="B Nazanin" pitchFamily="2" charset="-78"/>
            </a:endParaRPr>
          </a:p>
        </p:txBody>
      </p:sp>
      <p:sp>
        <p:nvSpPr>
          <p:cNvPr id="20" name="Equal 19"/>
          <p:cNvSpPr/>
          <p:nvPr/>
        </p:nvSpPr>
        <p:spPr>
          <a:xfrm>
            <a:off x="4236623" y="6420111"/>
            <a:ext cx="3645247" cy="289099"/>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5" name="Rectangle 4"/>
          <p:cNvSpPr>
            <a:spLocks noChangeArrowheads="1"/>
          </p:cNvSpPr>
          <p:nvPr/>
        </p:nvSpPr>
        <p:spPr bwMode="auto">
          <a:xfrm>
            <a:off x="3202488" y="1103095"/>
            <a:ext cx="5334000" cy="3733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2075" tIns="46038" rIns="92075" bIns="46038"/>
          <a:lstStyle>
            <a:lvl1pPr>
              <a:defRPr sz="2400">
                <a:solidFill>
                  <a:schemeClr val="tx1"/>
                </a:solidFill>
                <a:latin typeface="Times New Roman" panose="02020603050405020304" pitchFamily="18" charset="0"/>
                <a:cs typeface="Times New Roman" panose="02020603050405020304" pitchFamily="18" charset="0"/>
              </a:defRPr>
            </a:lvl1pPr>
            <a:lvl2pPr marL="742950" indent="-285750">
              <a:defRPr sz="2400">
                <a:solidFill>
                  <a:schemeClr val="tx1"/>
                </a:solidFill>
                <a:latin typeface="Times New Roman" panose="02020603050405020304" pitchFamily="18" charset="0"/>
                <a:cs typeface="Times New Roman" panose="02020603050405020304" pitchFamily="18" charset="0"/>
              </a:defRPr>
            </a:lvl2pPr>
            <a:lvl3pPr marL="1143000" indent="-228600">
              <a:defRPr sz="2400">
                <a:solidFill>
                  <a:schemeClr val="tx1"/>
                </a:solidFill>
                <a:latin typeface="Times New Roman" panose="02020603050405020304" pitchFamily="18" charset="0"/>
                <a:cs typeface="Times New Roman" panose="02020603050405020304" pitchFamily="18" charset="0"/>
              </a:defRPr>
            </a:lvl3pPr>
            <a:lvl4pPr marL="1600200" indent="-228600">
              <a:defRPr sz="2400">
                <a:solidFill>
                  <a:schemeClr val="tx1"/>
                </a:solidFill>
                <a:latin typeface="Times New Roman" panose="02020603050405020304" pitchFamily="18" charset="0"/>
                <a:cs typeface="Times New Roman" panose="02020603050405020304" pitchFamily="18" charset="0"/>
              </a:defRPr>
            </a:lvl4pPr>
            <a:lvl5pPr marL="2057400" indent="-228600">
              <a:defRPr sz="2400">
                <a:solidFill>
                  <a:schemeClr val="tx1"/>
                </a:solidFill>
                <a:latin typeface="Times New Roman" panose="02020603050405020304" pitchFamily="18" charset="0"/>
                <a:cs typeface="Times New Roman" panose="02020603050405020304" pitchFamily="18" charset="0"/>
              </a:defRPr>
            </a:lvl5pPr>
            <a:lvl6pPr marL="25146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6pPr>
            <a:lvl7pPr marL="29718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7pPr>
            <a:lvl8pPr marL="34290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8pPr>
            <a:lvl9pPr marL="38862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9pPr>
          </a:lstStyle>
          <a:p>
            <a:pPr algn="r" rtl="1">
              <a:spcBef>
                <a:spcPct val="20000"/>
              </a:spcBef>
              <a:buClr>
                <a:schemeClr val="accent1">
                  <a:lumMod val="75000"/>
                </a:schemeClr>
              </a:buClr>
              <a:buSzPct val="50000"/>
              <a:buFont typeface="Monotype Sorts" pitchFamily="2" charset="2"/>
              <a:buChar char="n"/>
            </a:pPr>
            <a:r>
              <a:rPr kumimoji="1" lang="en-US" altLang="en-US" sz="2800" dirty="0">
                <a:ln w="0"/>
                <a:effectLst>
                  <a:outerShdw blurRad="38100" dist="19050" dir="2700000" algn="tl" rotWithShape="0">
                    <a:schemeClr val="dk1">
                      <a:alpha val="40000"/>
                    </a:schemeClr>
                  </a:outerShdw>
                </a:effectLst>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انتقال نرم افزار به جامعه كاربران</a:t>
            </a:r>
            <a:endParaRPr kumimoji="1" lang="en-US" altLang="en-US" sz="3200" dirty="0">
              <a:ln w="0"/>
              <a:effectLst>
                <a:outerShdw blurRad="38100" dist="19050" dir="2700000" algn="tl" rotWithShape="0">
                  <a:schemeClr val="dk1">
                    <a:alpha val="40000"/>
                  </a:schemeClr>
                </a:outerShdw>
              </a:effectLst>
              <a:cs typeface="Nazanin" panose="00000400000000000000" pitchFamily="2" charset="-78"/>
            </a:endParaRPr>
          </a:p>
          <a:p>
            <a:pPr algn="r" rtl="1">
              <a:spcBef>
                <a:spcPct val="20000"/>
              </a:spcBef>
              <a:buClr>
                <a:schemeClr val="accent1">
                  <a:lumMod val="75000"/>
                </a:schemeClr>
              </a:buClr>
              <a:buSzPct val="50000"/>
              <a:buFont typeface="Monotype Sorts" pitchFamily="2" charset="2"/>
              <a:buChar char="n"/>
            </a:pPr>
            <a:r>
              <a:rPr kumimoji="1" lang="en-US" altLang="en-US" sz="3200" dirty="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تهيه راهنماي كاربران</a:t>
            </a:r>
            <a:endParaRPr kumimoji="1" lang="en-US" altLang="en-US" sz="3200" dirty="0">
              <a:ln w="0"/>
              <a:effectLst>
                <a:outerShdw blurRad="38100" dist="19050" dir="2700000" algn="tl" rotWithShape="0">
                  <a:schemeClr val="dk1">
                    <a:alpha val="40000"/>
                  </a:schemeClr>
                </a:outerShdw>
              </a:effectLst>
              <a:cs typeface="Nazanin" panose="00000400000000000000" pitchFamily="2" charset="-78"/>
            </a:endParaRPr>
          </a:p>
          <a:p>
            <a:pPr algn="r" rtl="1">
              <a:spcBef>
                <a:spcPct val="20000"/>
              </a:spcBef>
              <a:buClr>
                <a:schemeClr val="accent1">
                  <a:lumMod val="75000"/>
                </a:schemeClr>
              </a:buClr>
              <a:buSzPct val="50000"/>
              <a:buFont typeface="Monotype Sorts" pitchFamily="2" charset="2"/>
              <a:buChar char="n"/>
            </a:pPr>
            <a:r>
              <a:rPr kumimoji="1" lang="en-US" altLang="en-US" sz="3200" dirty="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آموزش كاربران</a:t>
            </a:r>
            <a:endParaRPr kumimoji="1" lang="en-US" altLang="en-US" sz="3200" dirty="0">
              <a:ln w="0"/>
              <a:effectLst>
                <a:outerShdw blurRad="38100" dist="19050" dir="2700000" algn="tl" rotWithShape="0">
                  <a:schemeClr val="dk1">
                    <a:alpha val="40000"/>
                  </a:schemeClr>
                </a:outerShdw>
              </a:effectLst>
              <a:cs typeface="Nazanin" panose="00000400000000000000" pitchFamily="2" charset="-78"/>
            </a:endParaRPr>
          </a:p>
          <a:p>
            <a:pPr algn="r" rtl="1">
              <a:spcBef>
                <a:spcPct val="20000"/>
              </a:spcBef>
              <a:buClr>
                <a:schemeClr val="accent1">
                  <a:lumMod val="75000"/>
                </a:schemeClr>
              </a:buClr>
              <a:buSzPct val="50000"/>
              <a:buFont typeface="Monotype Sorts" pitchFamily="2" charset="2"/>
              <a:buChar char="n"/>
            </a:pPr>
            <a:r>
              <a:rPr kumimoji="1" lang="fa-IR" altLang="en-US" sz="3200" dirty="0" smtClean="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smtClean="0">
                <a:ln w="0"/>
                <a:effectLst>
                  <a:outerShdw blurRad="38100" dist="19050" dir="2700000" algn="tl" rotWithShape="0">
                    <a:schemeClr val="dk1">
                      <a:alpha val="40000"/>
                    </a:schemeClr>
                  </a:outerShdw>
                </a:effectLst>
                <a:cs typeface="Nazanin" panose="00000400000000000000" pitchFamily="2" charset="-78"/>
              </a:rPr>
              <a:t>ايجاد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نسخه هاي جديد</a:t>
            </a:r>
            <a:endParaRPr kumimoji="1" lang="en-US" altLang="en-US" sz="3200" dirty="0">
              <a:ln w="0"/>
              <a:effectLst>
                <a:outerShdw blurRad="38100" dist="19050" dir="2700000" algn="tl" rotWithShape="0">
                  <a:schemeClr val="dk1">
                    <a:alpha val="40000"/>
                  </a:schemeClr>
                </a:outerShdw>
              </a:effectLst>
              <a:cs typeface="Nazanin" panose="00000400000000000000" pitchFamily="2" charset="-78"/>
            </a:endParaRPr>
          </a:p>
          <a:p>
            <a:pPr algn="r" rtl="1">
              <a:spcBef>
                <a:spcPct val="20000"/>
              </a:spcBef>
              <a:buClr>
                <a:schemeClr val="accent1">
                  <a:lumMod val="75000"/>
                </a:schemeClr>
              </a:buClr>
              <a:buSzPct val="50000"/>
              <a:buFont typeface="Monotype Sorts" pitchFamily="2" charset="2"/>
              <a:buChar char="n"/>
            </a:pPr>
            <a:r>
              <a:rPr kumimoji="1" lang="en-US" altLang="en-US" sz="3200" dirty="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كاركرد موازي با سيستم قديمي</a:t>
            </a:r>
            <a:endParaRPr kumimoji="1" lang="en-US" altLang="en-US" sz="3200" dirty="0">
              <a:ln w="0"/>
              <a:effectLst>
                <a:outerShdw blurRad="38100" dist="19050" dir="2700000" algn="tl" rotWithShape="0">
                  <a:schemeClr val="dk1">
                    <a:alpha val="40000"/>
                  </a:schemeClr>
                </a:outerShdw>
              </a:effectLst>
              <a:cs typeface="Nazanin" panose="00000400000000000000" pitchFamily="2" charset="-78"/>
            </a:endParaRPr>
          </a:p>
          <a:p>
            <a:pPr algn="r" rtl="1">
              <a:spcBef>
                <a:spcPct val="20000"/>
              </a:spcBef>
              <a:buClr>
                <a:schemeClr val="accent1">
                  <a:lumMod val="75000"/>
                </a:schemeClr>
              </a:buClr>
              <a:buSzPct val="50000"/>
              <a:buFont typeface="Monotype Sorts" pitchFamily="2" charset="2"/>
              <a:buChar char="n"/>
            </a:pPr>
            <a:r>
              <a:rPr kumimoji="1" lang="en-US" altLang="en-US" sz="3200" dirty="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تبديل پايگاه داده ها</a:t>
            </a:r>
            <a:endParaRPr kumimoji="1" lang="en-US" altLang="ar-SA"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999876029"/>
      </p:ext>
    </p:extLst>
  </p:cSld>
  <p:clrMapOvr>
    <a:masterClrMapping/>
  </p:clrMapOvr>
  <p:transition spd="med">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strips(downRight)">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utoUpdateAnimBg="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6F15528-21DE-4FAA-801E-634DDDAF4B2B}" type="slidenum">
              <a:rPr lang="en-US" smtClean="0"/>
              <a:pPr/>
              <a:t>15</a:t>
            </a:fld>
            <a:endParaRPr lang="en-US"/>
          </a:p>
        </p:txBody>
      </p:sp>
      <p:sp>
        <p:nvSpPr>
          <p:cNvPr id="5" name="TextBox 4"/>
          <p:cNvSpPr txBox="1"/>
          <p:nvPr/>
        </p:nvSpPr>
        <p:spPr>
          <a:xfrm>
            <a:off x="3094022" y="-112276"/>
            <a:ext cx="3518954" cy="923330"/>
          </a:xfrm>
          <a:prstGeom prst="rect">
            <a:avLst/>
          </a:prstGeom>
          <a:noFill/>
        </p:spPr>
        <p:txBody>
          <a:bodyPr wrap="square" rtlCol="1">
            <a:spAutoFit/>
          </a:bodyPr>
          <a:lstStyle/>
          <a:p>
            <a:pPr marL="166688" indent="14288" algn="r" rtl="1" fontAlgn="auto">
              <a:lnSpc>
                <a:spcPct val="150000"/>
              </a:lnSpc>
              <a:spcBef>
                <a:spcPct val="20000"/>
              </a:spcBef>
              <a:spcAft>
                <a:spcPts val="0"/>
              </a:spcAft>
              <a:buClr>
                <a:srgbClr val="FF0000"/>
              </a:buClr>
              <a:buSzPct val="75000"/>
              <a:buFont typeface="Arial" pitchFamily="34" charset="0"/>
              <a:buNone/>
              <a:defRPr/>
            </a:pPr>
            <a:r>
              <a:rPr lang="fa-IR" sz="3600" dirty="0" smtClean="0">
                <a:ln w="18415" cmpd="sng">
                  <a:noFill/>
                  <a:prstDash val="solid"/>
                </a:ln>
                <a:solidFill>
                  <a:schemeClr val="tx1">
                    <a:lumMod val="95000"/>
                    <a:lumOff val="5000"/>
                  </a:schemeClr>
                </a:solidFill>
                <a:effectLst>
                  <a:outerShdw blurRad="38100" dist="38100" dir="2700000" algn="tl">
                    <a:srgbClr val="000000">
                      <a:alpha val="43137"/>
                    </a:srgbClr>
                  </a:outerShdw>
                </a:effectLst>
                <a:cs typeface="B Nazanin" pitchFamily="2" charset="-78"/>
              </a:rPr>
              <a:t>خروجی فاز انتقال</a:t>
            </a:r>
            <a:endParaRPr lang="fa-IR" sz="3600" dirty="0">
              <a:ln w="18415" cmpd="sng">
                <a:noFill/>
                <a:prstDash val="solid"/>
              </a:ln>
              <a:solidFill>
                <a:schemeClr val="tx1">
                  <a:lumMod val="95000"/>
                  <a:lumOff val="5000"/>
                </a:schemeClr>
              </a:solidFill>
              <a:effectLst>
                <a:outerShdw blurRad="38100" dist="38100" dir="2700000" algn="tl">
                  <a:srgbClr val="000000">
                    <a:alpha val="43137"/>
                  </a:srgbClr>
                </a:outerShdw>
              </a:effectLst>
              <a:cs typeface="B Nazanin" pitchFamily="2" charset="-78"/>
            </a:endParaRPr>
          </a:p>
        </p:txBody>
      </p:sp>
      <p:sp>
        <p:nvSpPr>
          <p:cNvPr id="7" name="Rectangle 6"/>
          <p:cNvSpPr/>
          <p:nvPr/>
        </p:nvSpPr>
        <p:spPr>
          <a:xfrm>
            <a:off x="535489" y="0"/>
            <a:ext cx="1070975" cy="5029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8" name="Rectangle 7"/>
          <p:cNvSpPr/>
          <p:nvPr/>
        </p:nvSpPr>
        <p:spPr>
          <a:xfrm rot="18767438">
            <a:off x="644884" y="4673289"/>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9" name="Rectangle 8"/>
          <p:cNvSpPr/>
          <p:nvPr/>
        </p:nvSpPr>
        <p:spPr>
          <a:xfrm>
            <a:off x="7731740" y="6019800"/>
            <a:ext cx="1070975" cy="838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10" name="Rectangle 9"/>
          <p:cNvSpPr/>
          <p:nvPr/>
        </p:nvSpPr>
        <p:spPr>
          <a:xfrm rot="18767438">
            <a:off x="7852569" y="5663888"/>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11" name="TextBox 10"/>
          <p:cNvSpPr txBox="1"/>
          <p:nvPr/>
        </p:nvSpPr>
        <p:spPr>
          <a:xfrm>
            <a:off x="8077200" y="5943600"/>
            <a:ext cx="457200" cy="461665"/>
          </a:xfrm>
          <a:prstGeom prst="rect">
            <a:avLst/>
          </a:prstGeom>
          <a:noFill/>
        </p:spPr>
        <p:txBody>
          <a:bodyPr wrap="square" rtlCol="1">
            <a:spAutoFit/>
          </a:bodyPr>
          <a:lstStyle/>
          <a:p>
            <a:r>
              <a:rPr lang="fa-IR" sz="2400" dirty="0">
                <a:cs typeface="B Yekan" panose="00000400000000000000" pitchFamily="2" charset="-78"/>
              </a:rPr>
              <a:t>8</a:t>
            </a:r>
          </a:p>
        </p:txBody>
      </p:sp>
      <p:sp>
        <p:nvSpPr>
          <p:cNvPr id="12" name="Equal 11"/>
          <p:cNvSpPr/>
          <p:nvPr/>
        </p:nvSpPr>
        <p:spPr>
          <a:xfrm>
            <a:off x="-228600" y="6438900"/>
            <a:ext cx="5082099" cy="304800"/>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3" name="TextBox 12"/>
          <p:cNvSpPr txBox="1"/>
          <p:nvPr/>
        </p:nvSpPr>
        <p:spPr>
          <a:xfrm>
            <a:off x="3549958" y="6397451"/>
            <a:ext cx="1770288" cy="346249"/>
          </a:xfrm>
          <a:prstGeom prst="rect">
            <a:avLst/>
          </a:prstGeom>
          <a:noFill/>
        </p:spPr>
        <p:txBody>
          <a:bodyPr wrap="square" rtlCol="0">
            <a:spAutoFit/>
          </a:bodyPr>
          <a:lstStyle/>
          <a:p>
            <a:pPr algn="ctr"/>
            <a:r>
              <a:rPr lang="en-US" sz="1650" b="1" dirty="0" smtClean="0">
                <a:solidFill>
                  <a:srgbClr val="22A7F0"/>
                </a:solidFill>
                <a:cs typeface="B Nazanin" pitchFamily="2" charset="-78"/>
              </a:rPr>
              <a:t>R U P</a:t>
            </a:r>
            <a:endParaRPr lang="en-US" sz="1650" b="1" dirty="0">
              <a:solidFill>
                <a:srgbClr val="22A7F0"/>
              </a:solidFill>
              <a:cs typeface="B Nazanin" pitchFamily="2" charset="-78"/>
            </a:endParaRPr>
          </a:p>
        </p:txBody>
      </p:sp>
      <p:sp>
        <p:nvSpPr>
          <p:cNvPr id="14" name="Equal 13"/>
          <p:cNvSpPr/>
          <p:nvPr/>
        </p:nvSpPr>
        <p:spPr>
          <a:xfrm>
            <a:off x="4236623" y="6420111"/>
            <a:ext cx="3645247" cy="289099"/>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5" name="Rectangle 4"/>
          <p:cNvSpPr>
            <a:spLocks noChangeArrowheads="1"/>
          </p:cNvSpPr>
          <p:nvPr/>
        </p:nvSpPr>
        <p:spPr bwMode="auto">
          <a:xfrm>
            <a:off x="1752600" y="1611153"/>
            <a:ext cx="6781800" cy="1828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2075" tIns="46038" rIns="92075" bIns="46038"/>
          <a:lstStyle>
            <a:lvl1pPr>
              <a:defRPr sz="2400">
                <a:solidFill>
                  <a:schemeClr val="tx1"/>
                </a:solidFill>
                <a:latin typeface="Times New Roman" panose="02020603050405020304" pitchFamily="18" charset="0"/>
                <a:cs typeface="Times New Roman" panose="02020603050405020304" pitchFamily="18" charset="0"/>
              </a:defRPr>
            </a:lvl1pPr>
            <a:lvl2pPr marL="742950" indent="-285750">
              <a:defRPr sz="2400">
                <a:solidFill>
                  <a:schemeClr val="tx1"/>
                </a:solidFill>
                <a:latin typeface="Times New Roman" panose="02020603050405020304" pitchFamily="18" charset="0"/>
                <a:cs typeface="Times New Roman" panose="02020603050405020304" pitchFamily="18" charset="0"/>
              </a:defRPr>
            </a:lvl2pPr>
            <a:lvl3pPr marL="1143000" indent="-228600">
              <a:defRPr sz="2400">
                <a:solidFill>
                  <a:schemeClr val="tx1"/>
                </a:solidFill>
                <a:latin typeface="Times New Roman" panose="02020603050405020304" pitchFamily="18" charset="0"/>
                <a:cs typeface="Times New Roman" panose="02020603050405020304" pitchFamily="18" charset="0"/>
              </a:defRPr>
            </a:lvl3pPr>
            <a:lvl4pPr marL="1600200" indent="-228600">
              <a:defRPr sz="2400">
                <a:solidFill>
                  <a:schemeClr val="tx1"/>
                </a:solidFill>
                <a:latin typeface="Times New Roman" panose="02020603050405020304" pitchFamily="18" charset="0"/>
                <a:cs typeface="Times New Roman" panose="02020603050405020304" pitchFamily="18" charset="0"/>
              </a:defRPr>
            </a:lvl4pPr>
            <a:lvl5pPr marL="2057400" indent="-228600">
              <a:defRPr sz="2400">
                <a:solidFill>
                  <a:schemeClr val="tx1"/>
                </a:solidFill>
                <a:latin typeface="Times New Roman" panose="02020603050405020304" pitchFamily="18" charset="0"/>
                <a:cs typeface="Times New Roman" panose="02020603050405020304" pitchFamily="18" charset="0"/>
              </a:defRPr>
            </a:lvl5pPr>
            <a:lvl6pPr marL="25146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6pPr>
            <a:lvl7pPr marL="29718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7pPr>
            <a:lvl8pPr marL="34290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8pPr>
            <a:lvl9pPr marL="38862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9pPr>
          </a:lstStyle>
          <a:p>
            <a:pPr algn="r" rtl="1">
              <a:spcBef>
                <a:spcPct val="20000"/>
              </a:spcBef>
              <a:buClr>
                <a:schemeClr val="accent1">
                  <a:lumMod val="75000"/>
                </a:schemeClr>
              </a:buClr>
              <a:buSzPct val="50000"/>
              <a:buFont typeface="Monotype Sorts" pitchFamily="2" charset="2"/>
              <a:buChar char="n"/>
            </a:pPr>
            <a:r>
              <a:rPr kumimoji="1" lang="en-US" altLang="en-US" sz="2800" dirty="0">
                <a:ln w="0"/>
                <a:effectLst>
                  <a:outerShdw blurRad="38100" dist="19050" dir="2700000" algn="tl" rotWithShape="0">
                    <a:schemeClr val="dk1">
                      <a:alpha val="40000"/>
                    </a:schemeClr>
                  </a:outerShdw>
                </a:effectLst>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پشتيباني </a:t>
            </a:r>
            <a:r>
              <a:rPr kumimoji="1" lang="ar-SA" altLang="en-US" sz="3200" dirty="0" smtClean="0">
                <a:ln w="0"/>
                <a:effectLst>
                  <a:outerShdw blurRad="38100" dist="19050" dir="2700000" algn="tl" rotWithShape="0">
                    <a:schemeClr val="dk1">
                      <a:alpha val="40000"/>
                    </a:schemeClr>
                  </a:outerShdw>
                </a:effectLst>
                <a:cs typeface="Nazanin" panose="00000400000000000000" pitchFamily="2" charset="-78"/>
              </a:rPr>
              <a:t>كاربران</a:t>
            </a:r>
            <a:endParaRPr kumimoji="1" lang="en-US" altLang="en-US" sz="3200" dirty="0">
              <a:ln w="0"/>
              <a:effectLst>
                <a:outerShdw blurRad="38100" dist="19050" dir="2700000" algn="tl" rotWithShape="0">
                  <a:schemeClr val="dk1">
                    <a:alpha val="40000"/>
                  </a:schemeClr>
                </a:outerShdw>
              </a:effectLst>
              <a:cs typeface="Nazanin" panose="00000400000000000000" pitchFamily="2" charset="-78"/>
            </a:endParaRPr>
          </a:p>
          <a:p>
            <a:pPr algn="r" rtl="1">
              <a:spcBef>
                <a:spcPct val="20000"/>
              </a:spcBef>
              <a:buClr>
                <a:schemeClr val="accent1">
                  <a:lumMod val="75000"/>
                </a:schemeClr>
              </a:buClr>
              <a:buSzPct val="50000"/>
              <a:buFont typeface="Monotype Sorts" pitchFamily="2" charset="2"/>
              <a:buChar char="n"/>
            </a:pPr>
            <a:r>
              <a:rPr kumimoji="1" lang="en-US" altLang="en-US" sz="3200" dirty="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توافق سرمايه گذارها در مورد كامل بودن نرم افزار</a:t>
            </a:r>
            <a:endParaRPr kumimoji="1" lang="en-US" altLang="en-US" sz="3200" dirty="0">
              <a:ln w="0"/>
              <a:effectLst>
                <a:outerShdw blurRad="38100" dist="19050" dir="2700000" algn="tl" rotWithShape="0">
                  <a:schemeClr val="dk1">
                    <a:alpha val="40000"/>
                  </a:schemeClr>
                </a:outerShdw>
              </a:effectLst>
              <a:cs typeface="Nazanin" panose="00000400000000000000" pitchFamily="2" charset="-78"/>
            </a:endParaRPr>
          </a:p>
          <a:p>
            <a:pPr algn="r" rtl="1">
              <a:spcBef>
                <a:spcPct val="20000"/>
              </a:spcBef>
              <a:buClr>
                <a:schemeClr val="accent1">
                  <a:lumMod val="75000"/>
                </a:schemeClr>
              </a:buClr>
              <a:buSzPct val="50000"/>
              <a:buFont typeface="Monotype Sorts" pitchFamily="2" charset="2"/>
              <a:buChar char="n"/>
            </a:pPr>
            <a:r>
              <a:rPr kumimoji="1" lang="en-US" altLang="en-US" sz="3200" dirty="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محصول نهايي</a:t>
            </a:r>
            <a:endParaRPr kumimoji="1" lang="en-US" altLang="ar-SA"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445410836"/>
      </p:ext>
    </p:extLst>
  </p:cSld>
  <p:clrMapOvr>
    <a:masterClrMapping/>
  </p:clrMapOvr>
  <p:transition spd="med">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strips(upRight)">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535489" y="0"/>
            <a:ext cx="1070975" cy="5029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13" name="Rectangle 12"/>
          <p:cNvSpPr/>
          <p:nvPr/>
        </p:nvSpPr>
        <p:spPr>
          <a:xfrm rot="18767438">
            <a:off x="644884" y="4673289"/>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14" name="Rectangle 13"/>
          <p:cNvSpPr/>
          <p:nvPr/>
        </p:nvSpPr>
        <p:spPr>
          <a:xfrm>
            <a:off x="7731740" y="6019800"/>
            <a:ext cx="1070975" cy="838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15" name="Rectangle 14"/>
          <p:cNvSpPr/>
          <p:nvPr/>
        </p:nvSpPr>
        <p:spPr>
          <a:xfrm rot="18767438">
            <a:off x="7852569" y="5663888"/>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16" name="TextBox 15"/>
          <p:cNvSpPr txBox="1"/>
          <p:nvPr/>
        </p:nvSpPr>
        <p:spPr>
          <a:xfrm>
            <a:off x="8077200" y="5943600"/>
            <a:ext cx="457200" cy="461665"/>
          </a:xfrm>
          <a:prstGeom prst="rect">
            <a:avLst/>
          </a:prstGeom>
          <a:noFill/>
        </p:spPr>
        <p:txBody>
          <a:bodyPr wrap="square" rtlCol="1">
            <a:spAutoFit/>
          </a:bodyPr>
          <a:lstStyle/>
          <a:p>
            <a:r>
              <a:rPr lang="fa-IR" sz="2400" dirty="0" smtClean="0">
                <a:cs typeface="B Yekan" panose="00000400000000000000" pitchFamily="2" charset="-78"/>
              </a:rPr>
              <a:t>9</a:t>
            </a:r>
            <a:endParaRPr lang="fa-IR" sz="2400" dirty="0">
              <a:cs typeface="B Yekan" panose="00000400000000000000" pitchFamily="2" charset="-78"/>
            </a:endParaRPr>
          </a:p>
        </p:txBody>
      </p:sp>
      <p:sp>
        <p:nvSpPr>
          <p:cNvPr id="17" name="Rectangle 45"/>
          <p:cNvSpPr>
            <a:spLocks noChangeArrowheads="1"/>
          </p:cNvSpPr>
          <p:nvPr/>
        </p:nvSpPr>
        <p:spPr bwMode="auto">
          <a:xfrm>
            <a:off x="4451152" y="3568721"/>
            <a:ext cx="1744815" cy="737903"/>
          </a:xfrm>
          <a:prstGeom prst="rect">
            <a:avLst/>
          </a:prstGeom>
          <a:solidFill>
            <a:schemeClr val="bg1"/>
          </a:solidFill>
          <a:ln w="9525">
            <a:solidFill>
              <a:schemeClr val="bg1"/>
            </a:solidFill>
            <a:miter lim="800000"/>
            <a:headEnd/>
            <a:tailEnd/>
          </a:ln>
        </p:spPr>
        <p:txBody>
          <a:bodyPr wrap="none" anchor="ctr"/>
          <a:lstStyle>
            <a:lvl1pPr eaLnBrk="0" hangingPunct="0">
              <a:defRPr sz="2400">
                <a:solidFill>
                  <a:schemeClr val="tx1"/>
                </a:solidFill>
                <a:latin typeface="Times New Roman" panose="02020603050405020304" pitchFamily="18" charset="0"/>
                <a:cs typeface="Nazanin" panose="00000400000000000000" pitchFamily="2" charset="-78"/>
              </a:defRPr>
            </a:lvl1pPr>
            <a:lvl2pPr marL="742950" indent="-285750" eaLnBrk="0" hangingPunct="0">
              <a:defRPr sz="2400">
                <a:solidFill>
                  <a:schemeClr val="tx1"/>
                </a:solidFill>
                <a:latin typeface="Times New Roman" panose="02020603050405020304" pitchFamily="18" charset="0"/>
                <a:cs typeface="Nazanin" panose="00000400000000000000" pitchFamily="2" charset="-78"/>
              </a:defRPr>
            </a:lvl2pPr>
            <a:lvl3pPr marL="1143000" indent="-228600" eaLnBrk="0" hangingPunct="0">
              <a:defRPr sz="2400">
                <a:solidFill>
                  <a:schemeClr val="tx1"/>
                </a:solidFill>
                <a:latin typeface="Times New Roman" panose="02020603050405020304" pitchFamily="18" charset="0"/>
                <a:cs typeface="Nazanin" panose="00000400000000000000" pitchFamily="2" charset="-78"/>
              </a:defRPr>
            </a:lvl3pPr>
            <a:lvl4pPr marL="1600200" indent="-228600" eaLnBrk="0" hangingPunct="0">
              <a:defRPr sz="2400">
                <a:solidFill>
                  <a:schemeClr val="tx1"/>
                </a:solidFill>
                <a:latin typeface="Times New Roman" panose="02020603050405020304" pitchFamily="18" charset="0"/>
                <a:cs typeface="Nazanin" panose="00000400000000000000" pitchFamily="2" charset="-78"/>
              </a:defRPr>
            </a:lvl4pPr>
            <a:lvl5pPr marL="2057400" indent="-228600" eaLnBrk="0" hangingPunct="0">
              <a:defRPr sz="2400">
                <a:solidFill>
                  <a:schemeClr val="tx1"/>
                </a:solidFill>
                <a:latin typeface="Times New Roman" panose="02020603050405020304" pitchFamily="18" charset="0"/>
                <a:cs typeface="Nazanin" panose="00000400000000000000" pitchFamily="2" charset="-78"/>
              </a:defRPr>
            </a:lvl5pPr>
            <a:lvl6pPr marL="2514600" indent="-228600" algn="l" rtl="0" eaLnBrk="0" fontAlgn="base" hangingPunct="0">
              <a:spcBef>
                <a:spcPct val="0"/>
              </a:spcBef>
              <a:spcAft>
                <a:spcPct val="0"/>
              </a:spcAft>
              <a:defRPr sz="2400">
                <a:solidFill>
                  <a:schemeClr val="tx1"/>
                </a:solidFill>
                <a:latin typeface="Times New Roman" panose="02020603050405020304" pitchFamily="18" charset="0"/>
                <a:cs typeface="Nazanin" panose="00000400000000000000" pitchFamily="2" charset="-78"/>
              </a:defRPr>
            </a:lvl6pPr>
            <a:lvl7pPr marL="2971800" indent="-228600" algn="l" rtl="0" eaLnBrk="0" fontAlgn="base" hangingPunct="0">
              <a:spcBef>
                <a:spcPct val="0"/>
              </a:spcBef>
              <a:spcAft>
                <a:spcPct val="0"/>
              </a:spcAft>
              <a:defRPr sz="2400">
                <a:solidFill>
                  <a:schemeClr val="tx1"/>
                </a:solidFill>
                <a:latin typeface="Times New Roman" panose="02020603050405020304" pitchFamily="18" charset="0"/>
                <a:cs typeface="Nazanin" panose="00000400000000000000" pitchFamily="2" charset="-78"/>
              </a:defRPr>
            </a:lvl7pPr>
            <a:lvl8pPr marL="3429000" indent="-228600" algn="l" rtl="0" eaLnBrk="0" fontAlgn="base" hangingPunct="0">
              <a:spcBef>
                <a:spcPct val="0"/>
              </a:spcBef>
              <a:spcAft>
                <a:spcPct val="0"/>
              </a:spcAft>
              <a:defRPr sz="2400">
                <a:solidFill>
                  <a:schemeClr val="tx1"/>
                </a:solidFill>
                <a:latin typeface="Times New Roman" panose="02020603050405020304" pitchFamily="18" charset="0"/>
                <a:cs typeface="Nazanin" panose="00000400000000000000" pitchFamily="2" charset="-78"/>
              </a:defRPr>
            </a:lvl8pPr>
            <a:lvl9pPr marL="3886200" indent="-228600" algn="l" rtl="0" eaLnBrk="0" fontAlgn="base" hangingPunct="0">
              <a:spcBef>
                <a:spcPct val="0"/>
              </a:spcBef>
              <a:spcAft>
                <a:spcPct val="0"/>
              </a:spcAft>
              <a:defRPr sz="2400">
                <a:solidFill>
                  <a:schemeClr val="tx1"/>
                </a:solidFill>
                <a:latin typeface="Times New Roman" panose="02020603050405020304" pitchFamily="18" charset="0"/>
                <a:cs typeface="Nazanin" panose="00000400000000000000" pitchFamily="2" charset="-78"/>
              </a:defRPr>
            </a:lvl9pPr>
          </a:lstStyle>
          <a:p>
            <a:pPr eaLnBrk="1" hangingPunct="1"/>
            <a:endParaRPr lang="fa-IR"/>
          </a:p>
        </p:txBody>
      </p:sp>
      <p:sp>
        <p:nvSpPr>
          <p:cNvPr id="18" name="Equal 17"/>
          <p:cNvSpPr/>
          <p:nvPr/>
        </p:nvSpPr>
        <p:spPr>
          <a:xfrm>
            <a:off x="-228600" y="6420111"/>
            <a:ext cx="5082099" cy="304800"/>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9" name="TextBox 18"/>
          <p:cNvSpPr txBox="1"/>
          <p:nvPr/>
        </p:nvSpPr>
        <p:spPr>
          <a:xfrm>
            <a:off x="3549958" y="6397451"/>
            <a:ext cx="1770288" cy="346249"/>
          </a:xfrm>
          <a:prstGeom prst="rect">
            <a:avLst/>
          </a:prstGeom>
          <a:noFill/>
        </p:spPr>
        <p:txBody>
          <a:bodyPr wrap="square" rtlCol="0">
            <a:spAutoFit/>
          </a:bodyPr>
          <a:lstStyle/>
          <a:p>
            <a:pPr algn="ctr"/>
            <a:r>
              <a:rPr lang="en-US" sz="1650" b="1" dirty="0" smtClean="0">
                <a:solidFill>
                  <a:srgbClr val="22A7F0"/>
                </a:solidFill>
                <a:cs typeface="B Nazanin" pitchFamily="2" charset="-78"/>
              </a:rPr>
              <a:t>R U P</a:t>
            </a:r>
            <a:endParaRPr lang="en-US" sz="1650" b="1" dirty="0">
              <a:solidFill>
                <a:srgbClr val="22A7F0"/>
              </a:solidFill>
              <a:cs typeface="B Nazanin" pitchFamily="2" charset="-78"/>
            </a:endParaRPr>
          </a:p>
        </p:txBody>
      </p:sp>
      <p:sp>
        <p:nvSpPr>
          <p:cNvPr id="20" name="Equal 19"/>
          <p:cNvSpPr/>
          <p:nvPr/>
        </p:nvSpPr>
        <p:spPr>
          <a:xfrm>
            <a:off x="4236623" y="6420111"/>
            <a:ext cx="3645247" cy="289099"/>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2" name="Rectangle 1"/>
          <p:cNvSpPr/>
          <p:nvPr/>
        </p:nvSpPr>
        <p:spPr>
          <a:xfrm>
            <a:off x="3352800" y="152400"/>
            <a:ext cx="3300904" cy="584775"/>
          </a:xfrm>
          <a:prstGeom prst="rect">
            <a:avLst/>
          </a:prstGeom>
        </p:spPr>
        <p:txBody>
          <a:bodyPr wrap="none">
            <a:spAutoFit/>
          </a:bodyPr>
          <a:lstStyle/>
          <a:p>
            <a:r>
              <a:rPr lang="fa-IR" sz="3200" dirty="0">
                <a:ln w="0"/>
                <a:effectLst>
                  <a:outerShdw blurRad="38100" dist="19050" dir="2700000" algn="tl" rotWithShape="0">
                    <a:schemeClr val="dk1">
                      <a:alpha val="40000"/>
                    </a:schemeClr>
                  </a:outerShdw>
                </a:effectLst>
                <a:cs typeface="Mitra" panose="00000400000000000000" pitchFamily="2" charset="-78"/>
              </a:rPr>
              <a:t>ويژگي هاي كليدي آر.يو.پي</a:t>
            </a:r>
            <a:endParaRPr lang="fa-IR" sz="3200" dirty="0">
              <a:ln w="0"/>
              <a:effectLst>
                <a:outerShdw blurRad="38100" dist="19050" dir="2700000" algn="tl" rotWithShape="0">
                  <a:schemeClr val="dk1">
                    <a:alpha val="40000"/>
                  </a:schemeClr>
                </a:outerShdw>
              </a:effectLst>
            </a:endParaRPr>
          </a:p>
        </p:txBody>
      </p:sp>
      <p:sp>
        <p:nvSpPr>
          <p:cNvPr id="3" name="TextBox 2"/>
          <p:cNvSpPr txBox="1"/>
          <p:nvPr/>
        </p:nvSpPr>
        <p:spPr>
          <a:xfrm>
            <a:off x="1629331" y="1143000"/>
            <a:ext cx="7207685" cy="3970318"/>
          </a:xfrm>
          <a:prstGeom prst="rect">
            <a:avLst/>
          </a:prstGeom>
          <a:noFill/>
        </p:spPr>
        <p:txBody>
          <a:bodyPr wrap="square" rtlCol="1">
            <a:spAutoFit/>
          </a:bodyPr>
          <a:lstStyle/>
          <a:p>
            <a:pPr marL="342900" indent="-342900" algn="just" rtl="1">
              <a:lnSpc>
                <a:spcPct val="150000"/>
              </a:lnSpc>
              <a:buClr>
                <a:schemeClr val="accent1">
                  <a:lumMod val="75000"/>
                </a:schemeClr>
              </a:buClr>
              <a:buSzPct val="100000"/>
              <a:buFont typeface="Wingdings" panose="05000000000000000000" pitchFamily="2" charset="2"/>
              <a:buChar char="§"/>
            </a:pPr>
            <a:r>
              <a:rPr lang="fa-IR" sz="2400" dirty="0">
                <a:cs typeface="B Nazanin" panose="00000400000000000000" pitchFamily="2" charset="-78"/>
              </a:rPr>
              <a:t>توسعه و توليد با رويكرد </a:t>
            </a:r>
            <a:r>
              <a:rPr lang="fa-IR" sz="2400" dirty="0" smtClean="0">
                <a:cs typeface="B Nazanin" panose="00000400000000000000" pitchFamily="2" charset="-78"/>
              </a:rPr>
              <a:t>تكرارشونده </a:t>
            </a:r>
            <a:r>
              <a:rPr lang="fa-IR" sz="2400" dirty="0">
                <a:cs typeface="B Nazanin" panose="00000400000000000000" pitchFamily="2" charset="-78"/>
              </a:rPr>
              <a:t>در مقابلِ رويكرد توسعه به </a:t>
            </a:r>
            <a:r>
              <a:rPr lang="fa-IR" sz="2400" dirty="0" smtClean="0">
                <a:cs typeface="B Nazanin" panose="00000400000000000000" pitchFamily="2" charset="-78"/>
              </a:rPr>
              <a:t>روش آبشاري و </a:t>
            </a:r>
            <a:r>
              <a:rPr lang="fa-IR" sz="2400" dirty="0">
                <a:cs typeface="B Nazanin" panose="00000400000000000000" pitchFamily="2" charset="-78"/>
              </a:rPr>
              <a:t>يا </a:t>
            </a:r>
            <a:r>
              <a:rPr lang="fa-IR" sz="2400" dirty="0" smtClean="0">
                <a:cs typeface="B Nazanin" panose="00000400000000000000" pitchFamily="2" charset="-78"/>
              </a:rPr>
              <a:t>ساير رويكردهاي </a:t>
            </a:r>
            <a:r>
              <a:rPr lang="fa-IR" sz="2400" dirty="0">
                <a:cs typeface="B Nazanin" panose="00000400000000000000" pitchFamily="2" charset="-78"/>
              </a:rPr>
              <a:t>ديگر (مانند </a:t>
            </a:r>
            <a:r>
              <a:rPr lang="fa-IR" sz="2400" dirty="0" smtClean="0">
                <a:cs typeface="B Nazanin" panose="00000400000000000000" pitchFamily="2" charset="-78"/>
              </a:rPr>
              <a:t>حلزوني </a:t>
            </a:r>
            <a:r>
              <a:rPr lang="fa-IR" sz="2400" dirty="0">
                <a:cs typeface="B Nazanin" panose="00000400000000000000" pitchFamily="2" charset="-78"/>
              </a:rPr>
              <a:t>، توسعه ي سريعِ سيستمِ كاربردي </a:t>
            </a:r>
            <a:r>
              <a:rPr lang="fa-IR" sz="2400" dirty="0" smtClean="0">
                <a:cs typeface="B Nazanin" panose="00000400000000000000" pitchFamily="2" charset="-78"/>
              </a:rPr>
              <a:t>، </a:t>
            </a:r>
            <a:r>
              <a:rPr lang="fa-IR" sz="2400" dirty="0">
                <a:cs typeface="B Nazanin" panose="00000400000000000000" pitchFamily="2" charset="-78"/>
              </a:rPr>
              <a:t>پيش </a:t>
            </a:r>
            <a:r>
              <a:rPr lang="fa-IR" sz="2400" dirty="0" smtClean="0">
                <a:cs typeface="B Nazanin" panose="00000400000000000000" pitchFamily="2" charset="-78"/>
              </a:rPr>
              <a:t>الگوسازي </a:t>
            </a:r>
            <a:r>
              <a:rPr lang="fa-IR" sz="2400" dirty="0">
                <a:cs typeface="B Nazanin" panose="00000400000000000000" pitchFamily="2" charset="-78"/>
              </a:rPr>
              <a:t>و </a:t>
            </a:r>
            <a:r>
              <a:rPr lang="fa-IR" sz="2400" dirty="0" smtClean="0">
                <a:cs typeface="B Nazanin" panose="00000400000000000000" pitchFamily="2" charset="-78"/>
              </a:rPr>
              <a:t>...)</a:t>
            </a:r>
          </a:p>
          <a:p>
            <a:pPr marL="342900" indent="-342900" algn="just" rtl="1">
              <a:lnSpc>
                <a:spcPct val="150000"/>
              </a:lnSpc>
              <a:buClr>
                <a:schemeClr val="accent1">
                  <a:lumMod val="75000"/>
                </a:schemeClr>
              </a:buClr>
              <a:buSzPct val="100000"/>
              <a:buFont typeface="Wingdings" panose="05000000000000000000" pitchFamily="2" charset="2"/>
              <a:buChar char="§"/>
            </a:pPr>
            <a:endParaRPr lang="fa-IR" sz="2400" dirty="0">
              <a:cs typeface="B Nazanin" panose="00000400000000000000" pitchFamily="2" charset="-78"/>
            </a:endParaRPr>
          </a:p>
          <a:p>
            <a:pPr marL="342900" indent="-342900" algn="just" rtl="1">
              <a:lnSpc>
                <a:spcPct val="150000"/>
              </a:lnSpc>
              <a:buClr>
                <a:schemeClr val="accent1">
                  <a:lumMod val="75000"/>
                </a:schemeClr>
              </a:buClr>
              <a:buSzPct val="100000"/>
              <a:buFont typeface="Wingdings" panose="05000000000000000000" pitchFamily="2" charset="2"/>
              <a:buChar char="§"/>
            </a:pPr>
            <a:r>
              <a:rPr lang="fa-IR" sz="2400" dirty="0" smtClean="0">
                <a:cs typeface="B Nazanin" panose="00000400000000000000" pitchFamily="2" charset="-78"/>
              </a:rPr>
              <a:t>تمركز </a:t>
            </a:r>
            <a:r>
              <a:rPr lang="fa-IR" sz="2400" dirty="0">
                <a:cs typeface="B Nazanin" panose="00000400000000000000" pitchFamily="2" charset="-78"/>
              </a:rPr>
              <a:t>بر معماري </a:t>
            </a:r>
            <a:r>
              <a:rPr lang="fa-IR" sz="2400" dirty="0" smtClean="0">
                <a:cs typeface="B Nazanin" panose="00000400000000000000" pitchFamily="2" charset="-78"/>
              </a:rPr>
              <a:t>(</a:t>
            </a:r>
            <a:r>
              <a:rPr lang="fa-IR" sz="2400" dirty="0">
                <a:cs typeface="B Nazanin" panose="00000400000000000000" pitchFamily="2" charset="-78"/>
              </a:rPr>
              <a:t>محوريت معماري در فرايند</a:t>
            </a:r>
            <a:r>
              <a:rPr lang="fa-IR" sz="2400" dirty="0" smtClean="0">
                <a:cs typeface="B Nazanin" panose="00000400000000000000" pitchFamily="2" charset="-78"/>
              </a:rPr>
              <a:t>)</a:t>
            </a:r>
          </a:p>
          <a:p>
            <a:pPr marL="342900" indent="-342900" algn="just" rtl="1">
              <a:lnSpc>
                <a:spcPct val="150000"/>
              </a:lnSpc>
              <a:buClr>
                <a:schemeClr val="accent1">
                  <a:lumMod val="75000"/>
                </a:schemeClr>
              </a:buClr>
              <a:buSzPct val="100000"/>
              <a:buFont typeface="Wingdings" panose="05000000000000000000" pitchFamily="2" charset="2"/>
              <a:buChar char="§"/>
            </a:pPr>
            <a:endParaRPr lang="fa-IR" sz="2400" dirty="0">
              <a:cs typeface="B Nazanin" panose="00000400000000000000" pitchFamily="2" charset="-78"/>
            </a:endParaRPr>
          </a:p>
          <a:p>
            <a:pPr marL="342900" indent="-342900" algn="just" rtl="1">
              <a:lnSpc>
                <a:spcPct val="150000"/>
              </a:lnSpc>
              <a:buClr>
                <a:schemeClr val="accent1">
                  <a:lumMod val="75000"/>
                </a:schemeClr>
              </a:buClr>
              <a:buSzPct val="100000"/>
              <a:buFont typeface="Wingdings" panose="05000000000000000000" pitchFamily="2" charset="2"/>
              <a:buChar char="§"/>
            </a:pPr>
            <a:r>
              <a:rPr lang="fa-IR" sz="2400" dirty="0" smtClean="0">
                <a:cs typeface="B Nazanin" panose="00000400000000000000" pitchFamily="2" charset="-78"/>
              </a:rPr>
              <a:t>توسعه </a:t>
            </a:r>
            <a:r>
              <a:rPr lang="fa-IR" sz="2400" dirty="0">
                <a:cs typeface="B Nazanin" panose="00000400000000000000" pitchFamily="2" charset="-78"/>
              </a:rPr>
              <a:t>مبتني بر موارد كاربرد </a:t>
            </a:r>
            <a:r>
              <a:rPr lang="fa-IR" sz="2400" dirty="0" smtClean="0">
                <a:cs typeface="B Nazanin" panose="00000400000000000000" pitchFamily="2" charset="-78"/>
              </a:rPr>
              <a:t>(</a:t>
            </a:r>
            <a:r>
              <a:rPr lang="fa-IR" sz="2400" dirty="0">
                <a:cs typeface="B Nazanin" panose="00000400000000000000" pitchFamily="2" charset="-78"/>
              </a:rPr>
              <a:t>مشتري مداري)</a:t>
            </a:r>
          </a:p>
        </p:txBody>
      </p:sp>
    </p:spTree>
    <p:extLst>
      <p:ext uri="{BB962C8B-B14F-4D97-AF65-F5344CB8AC3E}">
        <p14:creationId xmlns:p14="http://schemas.microsoft.com/office/powerpoint/2010/main" val="2422746434"/>
      </p:ext>
    </p:extLst>
  </p:cSld>
  <p:clrMapOvr>
    <a:masterClrMapping/>
  </p:clrMapOvr>
  <p:transition spd="med">
    <p:random/>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535489" y="0"/>
            <a:ext cx="1070975" cy="5029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6" name="Rectangle 5"/>
          <p:cNvSpPr/>
          <p:nvPr/>
        </p:nvSpPr>
        <p:spPr>
          <a:xfrm rot="18767438">
            <a:off x="644884" y="4673289"/>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7" name="Rectangle 6"/>
          <p:cNvSpPr/>
          <p:nvPr/>
        </p:nvSpPr>
        <p:spPr>
          <a:xfrm>
            <a:off x="7731740" y="6019800"/>
            <a:ext cx="1070975" cy="838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8" name="Rectangle 7"/>
          <p:cNvSpPr/>
          <p:nvPr/>
        </p:nvSpPr>
        <p:spPr>
          <a:xfrm rot="18767438">
            <a:off x="7852569" y="5663888"/>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9" name="TextBox 8"/>
          <p:cNvSpPr txBox="1"/>
          <p:nvPr/>
        </p:nvSpPr>
        <p:spPr>
          <a:xfrm>
            <a:off x="7924800" y="5943600"/>
            <a:ext cx="609600" cy="461665"/>
          </a:xfrm>
          <a:prstGeom prst="rect">
            <a:avLst/>
          </a:prstGeom>
          <a:noFill/>
        </p:spPr>
        <p:txBody>
          <a:bodyPr wrap="square" rtlCol="1">
            <a:spAutoFit/>
          </a:bodyPr>
          <a:lstStyle/>
          <a:p>
            <a:r>
              <a:rPr lang="fa-IR" sz="2400" dirty="0" smtClean="0">
                <a:cs typeface="B Yekan" panose="00000400000000000000" pitchFamily="2" charset="-78"/>
              </a:rPr>
              <a:t>10</a:t>
            </a:r>
            <a:endParaRPr lang="fa-IR" sz="2400" dirty="0">
              <a:cs typeface="B Yekan" panose="00000400000000000000" pitchFamily="2" charset="-78"/>
            </a:endParaRPr>
          </a:p>
        </p:txBody>
      </p:sp>
      <p:sp>
        <p:nvSpPr>
          <p:cNvPr id="14" name="Equal 13"/>
          <p:cNvSpPr/>
          <p:nvPr/>
        </p:nvSpPr>
        <p:spPr>
          <a:xfrm>
            <a:off x="-228600" y="6438900"/>
            <a:ext cx="5082099" cy="304800"/>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5" name="TextBox 14"/>
          <p:cNvSpPr txBox="1"/>
          <p:nvPr/>
        </p:nvSpPr>
        <p:spPr>
          <a:xfrm>
            <a:off x="3549958" y="6397451"/>
            <a:ext cx="1770288" cy="346249"/>
          </a:xfrm>
          <a:prstGeom prst="rect">
            <a:avLst/>
          </a:prstGeom>
          <a:noFill/>
        </p:spPr>
        <p:txBody>
          <a:bodyPr wrap="square" rtlCol="0">
            <a:spAutoFit/>
          </a:bodyPr>
          <a:lstStyle/>
          <a:p>
            <a:pPr algn="ctr"/>
            <a:r>
              <a:rPr lang="en-US" sz="1650" b="1" dirty="0" smtClean="0">
                <a:solidFill>
                  <a:srgbClr val="22A7F0"/>
                </a:solidFill>
                <a:cs typeface="B Nazanin" pitchFamily="2" charset="-78"/>
              </a:rPr>
              <a:t>R U P</a:t>
            </a:r>
            <a:endParaRPr lang="en-US" sz="1650" b="1" dirty="0">
              <a:solidFill>
                <a:srgbClr val="22A7F0"/>
              </a:solidFill>
              <a:cs typeface="B Nazanin" pitchFamily="2" charset="-78"/>
            </a:endParaRPr>
          </a:p>
        </p:txBody>
      </p:sp>
      <p:sp>
        <p:nvSpPr>
          <p:cNvPr id="16" name="Equal 15"/>
          <p:cNvSpPr/>
          <p:nvPr/>
        </p:nvSpPr>
        <p:spPr>
          <a:xfrm>
            <a:off x="4236623" y="6420111"/>
            <a:ext cx="3645247" cy="289099"/>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7" name="Rectangle 16"/>
          <p:cNvSpPr/>
          <p:nvPr/>
        </p:nvSpPr>
        <p:spPr>
          <a:xfrm>
            <a:off x="3352800" y="152400"/>
            <a:ext cx="3300904" cy="584775"/>
          </a:xfrm>
          <a:prstGeom prst="rect">
            <a:avLst/>
          </a:prstGeom>
        </p:spPr>
        <p:txBody>
          <a:bodyPr wrap="none">
            <a:spAutoFit/>
          </a:bodyPr>
          <a:lstStyle/>
          <a:p>
            <a:r>
              <a:rPr lang="fa-IR" sz="3200" dirty="0">
                <a:ln w="0"/>
                <a:effectLst>
                  <a:outerShdw blurRad="38100" dist="19050" dir="2700000" algn="tl" rotWithShape="0">
                    <a:schemeClr val="dk1">
                      <a:alpha val="40000"/>
                    </a:schemeClr>
                  </a:outerShdw>
                </a:effectLst>
                <a:cs typeface="Mitra" panose="00000400000000000000" pitchFamily="2" charset="-78"/>
              </a:rPr>
              <a:t>ويژگي هاي كليدي آر.يو.پي</a:t>
            </a:r>
            <a:endParaRPr lang="fa-IR" sz="3200" dirty="0">
              <a:ln w="0"/>
              <a:effectLst>
                <a:outerShdw blurRad="38100" dist="19050" dir="2700000" algn="tl" rotWithShape="0">
                  <a:schemeClr val="dk1">
                    <a:alpha val="40000"/>
                  </a:schemeClr>
                </a:outerShdw>
              </a:effectLst>
            </a:endParaRPr>
          </a:p>
        </p:txBody>
      </p:sp>
      <p:sp>
        <p:nvSpPr>
          <p:cNvPr id="2" name="TextBox 1"/>
          <p:cNvSpPr txBox="1"/>
          <p:nvPr/>
        </p:nvSpPr>
        <p:spPr>
          <a:xfrm>
            <a:off x="1752600" y="1295400"/>
            <a:ext cx="6705600" cy="3970318"/>
          </a:xfrm>
          <a:prstGeom prst="rect">
            <a:avLst/>
          </a:prstGeom>
          <a:noFill/>
        </p:spPr>
        <p:txBody>
          <a:bodyPr wrap="square" rtlCol="1">
            <a:spAutoFit/>
          </a:bodyPr>
          <a:lstStyle/>
          <a:p>
            <a:pPr marL="285750" indent="-285750" algn="just" rtl="1">
              <a:lnSpc>
                <a:spcPct val="150000"/>
              </a:lnSpc>
              <a:buClr>
                <a:schemeClr val="accent1">
                  <a:lumMod val="75000"/>
                </a:schemeClr>
              </a:buClr>
              <a:buSzPct val="150000"/>
              <a:buFont typeface="Wingdings" panose="05000000000000000000" pitchFamily="2" charset="2"/>
              <a:buChar char="§"/>
            </a:pPr>
            <a:r>
              <a:rPr lang="fa-IR" sz="2400" dirty="0">
                <a:cs typeface="B Nazanin" panose="00000400000000000000" pitchFamily="2" charset="-78"/>
              </a:rPr>
              <a:t>از همان ابتدا و به طور مستمر بر ريسك ها </a:t>
            </a:r>
            <a:r>
              <a:rPr lang="fa-IR" sz="2400" dirty="0" smtClean="0">
                <a:cs typeface="B Nazanin" panose="00000400000000000000" pitchFamily="2" charset="-78"/>
              </a:rPr>
              <a:t>(</a:t>
            </a:r>
            <a:r>
              <a:rPr lang="fa-IR" sz="2400" dirty="0">
                <a:cs typeface="B Nazanin" panose="00000400000000000000" pitchFamily="2" charset="-78"/>
              </a:rPr>
              <a:t>مخاطرات) اصلي و مهم پروژه تان غلبه نماييد، در </a:t>
            </a:r>
            <a:r>
              <a:rPr lang="fa-IR" sz="2400" dirty="0" smtClean="0">
                <a:cs typeface="B Nazanin" panose="00000400000000000000" pitchFamily="2" charset="-78"/>
              </a:rPr>
              <a:t>غير اين </a:t>
            </a:r>
            <a:r>
              <a:rPr lang="fa-IR" sz="2400" dirty="0">
                <a:cs typeface="B Nazanin" panose="00000400000000000000" pitchFamily="2" charset="-78"/>
              </a:rPr>
              <a:t>صورت، اين ريسك ها بر شما غلبه خواهند كرد</a:t>
            </a:r>
            <a:r>
              <a:rPr lang="fa-IR" sz="2400" dirty="0" smtClean="0">
                <a:cs typeface="B Nazanin" panose="00000400000000000000" pitchFamily="2" charset="-78"/>
              </a:rPr>
              <a:t>!</a:t>
            </a:r>
          </a:p>
          <a:p>
            <a:pPr marL="285750" indent="-285750" algn="just" rtl="1">
              <a:lnSpc>
                <a:spcPct val="150000"/>
              </a:lnSpc>
              <a:buClr>
                <a:schemeClr val="accent1">
                  <a:lumMod val="75000"/>
                </a:schemeClr>
              </a:buClr>
              <a:buSzPct val="150000"/>
              <a:buFont typeface="Wingdings" panose="05000000000000000000" pitchFamily="2" charset="2"/>
              <a:buChar char="§"/>
            </a:pPr>
            <a:endParaRPr lang="fa-IR" sz="2400" dirty="0" smtClean="0">
              <a:cs typeface="B Nazanin" panose="00000400000000000000" pitchFamily="2" charset="-78"/>
            </a:endParaRPr>
          </a:p>
          <a:p>
            <a:pPr marL="285750" indent="-285750" algn="just" rtl="1">
              <a:lnSpc>
                <a:spcPct val="150000"/>
              </a:lnSpc>
              <a:buClr>
                <a:schemeClr val="accent1">
                  <a:lumMod val="75000"/>
                </a:schemeClr>
              </a:buClr>
              <a:buSzPct val="150000"/>
              <a:buFont typeface="Wingdings" panose="05000000000000000000" pitchFamily="2" charset="2"/>
              <a:buChar char="§"/>
            </a:pPr>
            <a:r>
              <a:rPr lang="fa-IR" sz="2400" dirty="0">
                <a:cs typeface="B Nazanin" panose="00000400000000000000" pitchFamily="2" charset="-78"/>
              </a:rPr>
              <a:t>همواره بر داشتن يك نرم افزارِ قابل اجرا </a:t>
            </a:r>
            <a:r>
              <a:rPr lang="fa-IR" sz="2400" dirty="0" smtClean="0">
                <a:cs typeface="B Nazanin" panose="00000400000000000000" pitchFamily="2" charset="-78"/>
              </a:rPr>
              <a:t>در </a:t>
            </a:r>
            <a:r>
              <a:rPr lang="fa-IR" sz="2400" dirty="0">
                <a:cs typeface="B Nazanin" panose="00000400000000000000" pitchFamily="2" charset="-78"/>
              </a:rPr>
              <a:t>تمام مقاطع و در طول پروژه (نه فقط در انتهاي </a:t>
            </a:r>
            <a:r>
              <a:rPr lang="fa-IR" sz="2400" dirty="0" smtClean="0">
                <a:cs typeface="B Nazanin" panose="00000400000000000000" pitchFamily="2" charset="-78"/>
              </a:rPr>
              <a:t>آن) تأكيد </a:t>
            </a:r>
            <a:r>
              <a:rPr lang="fa-IR" sz="2400" dirty="0">
                <a:cs typeface="B Nazanin" panose="00000400000000000000" pitchFamily="2" charset="-78"/>
              </a:rPr>
              <a:t>داشته باشيد.</a:t>
            </a:r>
            <a:endParaRPr lang="fa-IR" sz="2400" dirty="0" smtClean="0">
              <a:cs typeface="B Nazanin" panose="00000400000000000000" pitchFamily="2" charset="-78"/>
            </a:endParaRPr>
          </a:p>
          <a:p>
            <a:pPr marL="285750" indent="-285750" algn="just" rtl="1">
              <a:lnSpc>
                <a:spcPct val="150000"/>
              </a:lnSpc>
              <a:buClr>
                <a:schemeClr val="accent1">
                  <a:lumMod val="75000"/>
                </a:schemeClr>
              </a:buClr>
              <a:buSzPct val="150000"/>
              <a:buFont typeface="Wingdings" panose="05000000000000000000" pitchFamily="2" charset="2"/>
              <a:buChar char="§"/>
            </a:pPr>
            <a:endParaRPr lang="fa-IR" sz="2400" dirty="0">
              <a:cs typeface="B Nazanin" panose="00000400000000000000" pitchFamily="2" charset="-78"/>
            </a:endParaRPr>
          </a:p>
        </p:txBody>
      </p:sp>
    </p:spTree>
    <p:extLst>
      <p:ext uri="{BB962C8B-B14F-4D97-AF65-F5344CB8AC3E}">
        <p14:creationId xmlns:p14="http://schemas.microsoft.com/office/powerpoint/2010/main" val="3623245645"/>
      </p:ext>
    </p:extLst>
  </p:cSld>
  <p:clrMapOvr>
    <a:masterClrMapping/>
  </p:clrMapOvr>
  <p:transition spd="med">
    <p:random/>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6F15528-21DE-4FAA-801E-634DDDAF4B2B}" type="slidenum">
              <a:rPr lang="en-US" smtClean="0"/>
              <a:pPr/>
              <a:t>18</a:t>
            </a:fld>
            <a:endParaRPr lang="en-US"/>
          </a:p>
        </p:txBody>
      </p:sp>
      <p:sp>
        <p:nvSpPr>
          <p:cNvPr id="5" name="Rectangle 4"/>
          <p:cNvSpPr/>
          <p:nvPr/>
        </p:nvSpPr>
        <p:spPr>
          <a:xfrm>
            <a:off x="7731740" y="6019800"/>
            <a:ext cx="1070975" cy="838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6" name="Rectangle 5"/>
          <p:cNvSpPr/>
          <p:nvPr/>
        </p:nvSpPr>
        <p:spPr>
          <a:xfrm>
            <a:off x="535489" y="0"/>
            <a:ext cx="1070975" cy="5029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7" name="Rectangle 6"/>
          <p:cNvSpPr/>
          <p:nvPr/>
        </p:nvSpPr>
        <p:spPr>
          <a:xfrm rot="18767438">
            <a:off x="644884" y="4673289"/>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8" name="Rectangle 7"/>
          <p:cNvSpPr/>
          <p:nvPr/>
        </p:nvSpPr>
        <p:spPr>
          <a:xfrm rot="18767438">
            <a:off x="7852569" y="5587688"/>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9" name="TextBox 8"/>
          <p:cNvSpPr txBox="1"/>
          <p:nvPr/>
        </p:nvSpPr>
        <p:spPr>
          <a:xfrm>
            <a:off x="8001000" y="5943600"/>
            <a:ext cx="609600" cy="461665"/>
          </a:xfrm>
          <a:prstGeom prst="rect">
            <a:avLst/>
          </a:prstGeom>
          <a:noFill/>
        </p:spPr>
        <p:txBody>
          <a:bodyPr wrap="square" rtlCol="1">
            <a:spAutoFit/>
          </a:bodyPr>
          <a:lstStyle/>
          <a:p>
            <a:r>
              <a:rPr lang="fa-IR" sz="2400" dirty="0" smtClean="0">
                <a:cs typeface="B Yekan" panose="00000400000000000000" pitchFamily="2" charset="-78"/>
              </a:rPr>
              <a:t>11</a:t>
            </a:r>
            <a:endParaRPr lang="fa-IR" sz="2400" dirty="0">
              <a:cs typeface="B Yekan" panose="00000400000000000000" pitchFamily="2" charset="-78"/>
            </a:endParaRPr>
          </a:p>
        </p:txBody>
      </p:sp>
      <p:sp>
        <p:nvSpPr>
          <p:cNvPr id="10" name="TextBox 9"/>
          <p:cNvSpPr txBox="1"/>
          <p:nvPr/>
        </p:nvSpPr>
        <p:spPr>
          <a:xfrm>
            <a:off x="3048000" y="-168280"/>
            <a:ext cx="3048000" cy="854080"/>
          </a:xfrm>
          <a:prstGeom prst="rect">
            <a:avLst/>
          </a:prstGeom>
          <a:noFill/>
        </p:spPr>
        <p:txBody>
          <a:bodyPr wrap="square" rtlCol="1">
            <a:spAutoFit/>
          </a:bodyPr>
          <a:lstStyle/>
          <a:p>
            <a:pPr algn="just" rtl="1">
              <a:lnSpc>
                <a:spcPct val="150000"/>
              </a:lnSpc>
            </a:pPr>
            <a:r>
              <a:rPr lang="fa-IR" sz="3600" dirty="0" smtClean="0">
                <a:cs typeface="B Nazanin" panose="00000400000000000000" pitchFamily="2" charset="-78"/>
              </a:rPr>
              <a:t>محدودیت ها</a:t>
            </a:r>
            <a:endParaRPr lang="fa-IR" sz="3600" dirty="0">
              <a:cs typeface="B Nazanin" panose="00000400000000000000" pitchFamily="2" charset="-78"/>
            </a:endParaRPr>
          </a:p>
        </p:txBody>
      </p:sp>
      <p:sp>
        <p:nvSpPr>
          <p:cNvPr id="11" name="TextBox 10"/>
          <p:cNvSpPr txBox="1"/>
          <p:nvPr/>
        </p:nvSpPr>
        <p:spPr>
          <a:xfrm>
            <a:off x="1905000" y="914400"/>
            <a:ext cx="7239000" cy="4247317"/>
          </a:xfrm>
          <a:prstGeom prst="rect">
            <a:avLst/>
          </a:prstGeom>
          <a:noFill/>
        </p:spPr>
        <p:txBody>
          <a:bodyPr wrap="square" rtlCol="1">
            <a:spAutoFit/>
          </a:bodyPr>
          <a:lstStyle/>
          <a:p>
            <a:pPr algn="just" rtl="1">
              <a:lnSpc>
                <a:spcPct val="150000"/>
              </a:lnSpc>
            </a:pPr>
            <a:r>
              <a:rPr lang="fa-IR" sz="2000" dirty="0">
                <a:cs typeface="B Nazanin" panose="00000400000000000000" pitchFamily="2" charset="-78"/>
              </a:rPr>
              <a:t>از نظر بسیاری از افراد این متودولوژی بسیار پیچیده و سنگین است و یادگیری آن بسیار طولانی می‌باشد و از طرفی یک فرد که کاملا به این متودولوژی آشنا می‌باشد باید آن را برای هر پروژه تنظیم نماید. البته شرکت آی بی ام یک ابزار به نام </a:t>
            </a:r>
            <a:r>
              <a:rPr lang="en-US" sz="2000" dirty="0">
                <a:cs typeface="B Nazanin" panose="00000400000000000000" pitchFamily="2" charset="-78"/>
              </a:rPr>
              <a:t>Rational Method Composer </a:t>
            </a:r>
            <a:r>
              <a:rPr lang="fa-IR" sz="2000" dirty="0">
                <a:cs typeface="B Nazanin" panose="00000400000000000000" pitchFamily="2" charset="-78"/>
              </a:rPr>
              <a:t>را به همین منظور تولید نموده‌است. ولی باز هم موفقیت در استفاده از این متودولوزی بستگی به </a:t>
            </a:r>
            <a:r>
              <a:rPr lang="fa-IR" sz="2000" dirty="0" smtClean="0">
                <a:cs typeface="B Nazanin" panose="00000400000000000000" pitchFamily="2" charset="-78"/>
              </a:rPr>
              <a:t> </a:t>
            </a:r>
            <a:r>
              <a:rPr lang="fa-IR" sz="2000" dirty="0">
                <a:cs typeface="B Nazanin" panose="00000400000000000000" pitchFamily="2" charset="-78"/>
              </a:rPr>
              <a:t>فرد دارد. در حال حاضر یک نسخه ساده از این متودولوژی به نام </a:t>
            </a:r>
            <a:r>
              <a:rPr lang="en-US" sz="2000" dirty="0" err="1">
                <a:cs typeface="B Nazanin" panose="00000400000000000000" pitchFamily="2" charset="-78"/>
              </a:rPr>
              <a:t>OpenUP</a:t>
            </a:r>
            <a:r>
              <a:rPr lang="en-US" sz="2000" dirty="0">
                <a:cs typeface="B Nazanin" panose="00000400000000000000" pitchFamily="2" charset="-78"/>
              </a:rPr>
              <a:t> </a:t>
            </a:r>
            <a:r>
              <a:rPr lang="fa-IR" sz="2000" dirty="0">
                <a:cs typeface="B Nazanin" panose="00000400000000000000" pitchFamily="2" charset="-78"/>
              </a:rPr>
              <a:t>توسط شرکت </a:t>
            </a:r>
            <a:r>
              <a:rPr lang="en-US" sz="2000" dirty="0">
                <a:cs typeface="B Nazanin" panose="00000400000000000000" pitchFamily="2" charset="-78"/>
              </a:rPr>
              <a:t>Eclipse </a:t>
            </a:r>
            <a:r>
              <a:rPr lang="fa-IR" sz="2000" dirty="0">
                <a:cs typeface="B Nazanin" panose="00000400000000000000" pitchFamily="2" charset="-78"/>
              </a:rPr>
              <a:t>تهیه شده‌است و به صورت </a:t>
            </a:r>
            <a:r>
              <a:rPr lang="en-US" sz="2000" dirty="0">
                <a:cs typeface="B Nazanin" panose="00000400000000000000" pitchFamily="2" charset="-78"/>
              </a:rPr>
              <a:t>Open Source </a:t>
            </a:r>
            <a:r>
              <a:rPr lang="fa-IR" sz="2000" dirty="0">
                <a:cs typeface="B Nazanin" panose="00000400000000000000" pitchFamily="2" charset="-78"/>
              </a:rPr>
              <a:t>می‌باشد. </a:t>
            </a:r>
            <a:r>
              <a:rPr lang="en-US" sz="2000" dirty="0" err="1">
                <a:cs typeface="B Nazanin" panose="00000400000000000000" pitchFamily="2" charset="-78"/>
              </a:rPr>
              <a:t>OpenUP</a:t>
            </a:r>
            <a:r>
              <a:rPr lang="en-US" sz="2000" dirty="0">
                <a:cs typeface="B Nazanin" panose="00000400000000000000" pitchFamily="2" charset="-78"/>
              </a:rPr>
              <a:t> </a:t>
            </a:r>
            <a:r>
              <a:rPr lang="fa-IR" sz="2000" dirty="0">
                <a:cs typeface="B Nazanin" panose="00000400000000000000" pitchFamily="2" charset="-78"/>
              </a:rPr>
              <a:t>یک مرجع بسیار مناسب برای کسانی می‌باشد که تازه می‌خواهند با </a:t>
            </a:r>
            <a:r>
              <a:rPr lang="en-US" sz="2000" dirty="0">
                <a:cs typeface="B Nazanin" panose="00000400000000000000" pitchFamily="2" charset="-78"/>
              </a:rPr>
              <a:t>RUP </a:t>
            </a:r>
            <a:r>
              <a:rPr lang="fa-IR" sz="2000" dirty="0">
                <a:cs typeface="B Nazanin" panose="00000400000000000000" pitchFamily="2" charset="-78"/>
              </a:rPr>
              <a:t>آشنا شوند و از آن در پروژه‌های خود برای بار اول استفاده کنند. برای استفاده از ان می‌توانید از لینک زیر استفاده کنید.</a:t>
            </a:r>
          </a:p>
        </p:txBody>
      </p:sp>
      <p:sp>
        <p:nvSpPr>
          <p:cNvPr id="12" name="Equal 11"/>
          <p:cNvSpPr/>
          <p:nvPr/>
        </p:nvSpPr>
        <p:spPr>
          <a:xfrm>
            <a:off x="-228600" y="6438900"/>
            <a:ext cx="5082099" cy="304800"/>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3" name="TextBox 12"/>
          <p:cNvSpPr txBox="1"/>
          <p:nvPr/>
        </p:nvSpPr>
        <p:spPr>
          <a:xfrm>
            <a:off x="3549958" y="6397451"/>
            <a:ext cx="1770288" cy="346249"/>
          </a:xfrm>
          <a:prstGeom prst="rect">
            <a:avLst/>
          </a:prstGeom>
          <a:noFill/>
        </p:spPr>
        <p:txBody>
          <a:bodyPr wrap="square" rtlCol="0">
            <a:spAutoFit/>
          </a:bodyPr>
          <a:lstStyle/>
          <a:p>
            <a:pPr algn="ctr"/>
            <a:r>
              <a:rPr lang="en-US" sz="1650" b="1" dirty="0" smtClean="0">
                <a:solidFill>
                  <a:srgbClr val="22A7F0"/>
                </a:solidFill>
                <a:cs typeface="B Nazanin" pitchFamily="2" charset="-78"/>
              </a:rPr>
              <a:t>R U P</a:t>
            </a:r>
            <a:endParaRPr lang="en-US" sz="1650" b="1" dirty="0">
              <a:solidFill>
                <a:srgbClr val="22A7F0"/>
              </a:solidFill>
              <a:cs typeface="B Nazanin" pitchFamily="2" charset="-78"/>
            </a:endParaRPr>
          </a:p>
        </p:txBody>
      </p:sp>
      <p:sp>
        <p:nvSpPr>
          <p:cNvPr id="14" name="Equal 13"/>
          <p:cNvSpPr/>
          <p:nvPr/>
        </p:nvSpPr>
        <p:spPr>
          <a:xfrm>
            <a:off x="4236623" y="6420111"/>
            <a:ext cx="3645247" cy="289099"/>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Tree>
    <p:extLst>
      <p:ext uri="{BB962C8B-B14F-4D97-AF65-F5344CB8AC3E}">
        <p14:creationId xmlns:p14="http://schemas.microsoft.com/office/powerpoint/2010/main" val="3727749210"/>
      </p:ext>
    </p:extLst>
  </p:cSld>
  <p:clrMapOvr>
    <a:masterClrMapping/>
  </p:clrMapOvr>
  <p:transition spd="med">
    <p:random/>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6F15528-21DE-4FAA-801E-634DDDAF4B2B}" type="slidenum">
              <a:rPr lang="en-US" smtClean="0"/>
              <a:pPr/>
              <a:t>19</a:t>
            </a:fld>
            <a:endParaRPr lang="en-US"/>
          </a:p>
        </p:txBody>
      </p:sp>
      <p:sp>
        <p:nvSpPr>
          <p:cNvPr id="5" name="Rectangle 4"/>
          <p:cNvSpPr/>
          <p:nvPr/>
        </p:nvSpPr>
        <p:spPr>
          <a:xfrm>
            <a:off x="7731740" y="6019800"/>
            <a:ext cx="1070975" cy="838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6" name="Rectangle 5"/>
          <p:cNvSpPr/>
          <p:nvPr/>
        </p:nvSpPr>
        <p:spPr>
          <a:xfrm>
            <a:off x="535489" y="0"/>
            <a:ext cx="1070975" cy="5029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7" name="Rectangle 6"/>
          <p:cNvSpPr/>
          <p:nvPr/>
        </p:nvSpPr>
        <p:spPr>
          <a:xfrm rot="18767438">
            <a:off x="644884" y="4673289"/>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8" name="Rectangle 7"/>
          <p:cNvSpPr/>
          <p:nvPr/>
        </p:nvSpPr>
        <p:spPr>
          <a:xfrm rot="18767438">
            <a:off x="7852569" y="5587688"/>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9" name="TextBox 8"/>
          <p:cNvSpPr txBox="1"/>
          <p:nvPr/>
        </p:nvSpPr>
        <p:spPr>
          <a:xfrm>
            <a:off x="8001000" y="5943600"/>
            <a:ext cx="609600" cy="461665"/>
          </a:xfrm>
          <a:prstGeom prst="rect">
            <a:avLst/>
          </a:prstGeom>
          <a:noFill/>
        </p:spPr>
        <p:txBody>
          <a:bodyPr wrap="square" rtlCol="1">
            <a:spAutoFit/>
          </a:bodyPr>
          <a:lstStyle/>
          <a:p>
            <a:r>
              <a:rPr lang="fa-IR" sz="2400" dirty="0" smtClean="0">
                <a:cs typeface="B Yekan" panose="00000400000000000000" pitchFamily="2" charset="-78"/>
              </a:rPr>
              <a:t>12</a:t>
            </a:r>
            <a:endParaRPr lang="fa-IR" sz="2400" dirty="0">
              <a:cs typeface="B Yekan" panose="00000400000000000000" pitchFamily="2" charset="-78"/>
            </a:endParaRPr>
          </a:p>
        </p:txBody>
      </p:sp>
      <p:sp>
        <p:nvSpPr>
          <p:cNvPr id="10" name="Equal 9"/>
          <p:cNvSpPr/>
          <p:nvPr/>
        </p:nvSpPr>
        <p:spPr>
          <a:xfrm>
            <a:off x="-228600" y="6438900"/>
            <a:ext cx="5082099" cy="304800"/>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1" name="TextBox 10"/>
          <p:cNvSpPr txBox="1"/>
          <p:nvPr/>
        </p:nvSpPr>
        <p:spPr>
          <a:xfrm>
            <a:off x="3549958" y="6397451"/>
            <a:ext cx="1770288" cy="346249"/>
          </a:xfrm>
          <a:prstGeom prst="rect">
            <a:avLst/>
          </a:prstGeom>
          <a:noFill/>
        </p:spPr>
        <p:txBody>
          <a:bodyPr wrap="square" rtlCol="0">
            <a:spAutoFit/>
          </a:bodyPr>
          <a:lstStyle/>
          <a:p>
            <a:pPr algn="ctr"/>
            <a:r>
              <a:rPr lang="en-US" sz="1650" b="1" dirty="0" smtClean="0">
                <a:solidFill>
                  <a:srgbClr val="22A7F0"/>
                </a:solidFill>
                <a:cs typeface="B Nazanin" pitchFamily="2" charset="-78"/>
              </a:rPr>
              <a:t>R U P</a:t>
            </a:r>
            <a:endParaRPr lang="en-US" sz="1650" b="1" dirty="0">
              <a:solidFill>
                <a:srgbClr val="22A7F0"/>
              </a:solidFill>
              <a:cs typeface="B Nazanin" pitchFamily="2" charset="-78"/>
            </a:endParaRPr>
          </a:p>
        </p:txBody>
      </p:sp>
      <p:sp>
        <p:nvSpPr>
          <p:cNvPr id="12" name="Equal 11"/>
          <p:cNvSpPr/>
          <p:nvPr/>
        </p:nvSpPr>
        <p:spPr>
          <a:xfrm>
            <a:off x="4236623" y="6420111"/>
            <a:ext cx="3645247" cy="289099"/>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3" name="TextBox 12"/>
          <p:cNvSpPr txBox="1"/>
          <p:nvPr/>
        </p:nvSpPr>
        <p:spPr>
          <a:xfrm>
            <a:off x="1981200" y="990600"/>
            <a:ext cx="6477000" cy="2862322"/>
          </a:xfrm>
          <a:prstGeom prst="rect">
            <a:avLst/>
          </a:prstGeom>
          <a:noFill/>
        </p:spPr>
        <p:txBody>
          <a:bodyPr wrap="square" rtlCol="1">
            <a:spAutoFit/>
          </a:bodyPr>
          <a:lstStyle/>
          <a:p>
            <a:pPr algn="just" rtl="1">
              <a:lnSpc>
                <a:spcPct val="150000"/>
              </a:lnSpc>
            </a:pPr>
            <a:r>
              <a:rPr lang="fa-IR" sz="2400" dirty="0">
                <a:cs typeface="B Nazanin" panose="00000400000000000000" pitchFamily="2" charset="-78"/>
              </a:rPr>
              <a:t>آر.يو.پي، رويكرد و روشي است براي توليد نرم افزار كه تكرارشونده </a:t>
            </a:r>
            <a:r>
              <a:rPr lang="fa-IR" sz="2400" dirty="0" smtClean="0">
                <a:cs typeface="B Nazanin" panose="00000400000000000000" pitchFamily="2" charset="-78"/>
              </a:rPr>
              <a:t>(</a:t>
            </a:r>
            <a:r>
              <a:rPr lang="fa-IR" sz="2400" dirty="0">
                <a:cs typeface="B Nazanin" panose="00000400000000000000" pitchFamily="2" charset="-78"/>
              </a:rPr>
              <a:t>و با افزايش </a:t>
            </a:r>
            <a:r>
              <a:rPr lang="fa-IR" sz="2400" dirty="0" smtClean="0">
                <a:cs typeface="B Nazanin" panose="00000400000000000000" pitchFamily="2" charset="-78"/>
              </a:rPr>
              <a:t>تدريجي)، متمركز بر </a:t>
            </a:r>
            <a:r>
              <a:rPr lang="fa-IR" sz="2400" dirty="0">
                <a:cs typeface="B Nazanin" panose="00000400000000000000" pitchFamily="2" charset="-78"/>
              </a:rPr>
              <a:t>معماري </a:t>
            </a:r>
            <a:r>
              <a:rPr lang="fa-IR" sz="2400" dirty="0" smtClean="0">
                <a:cs typeface="B Nazanin" panose="00000400000000000000" pitchFamily="2" charset="-78"/>
              </a:rPr>
              <a:t>(</a:t>
            </a:r>
            <a:r>
              <a:rPr lang="fa-IR" sz="2400" dirty="0">
                <a:cs typeface="B Nazanin" panose="00000400000000000000" pitchFamily="2" charset="-78"/>
              </a:rPr>
              <a:t>تاكيد بر تثبيت معماري)، و مبتني بر موارد </a:t>
            </a:r>
            <a:r>
              <a:rPr lang="fa-IR" sz="2400" dirty="0" smtClean="0">
                <a:cs typeface="B Nazanin" panose="00000400000000000000" pitchFamily="2" charset="-78"/>
              </a:rPr>
              <a:t>كاربرد </a:t>
            </a:r>
            <a:r>
              <a:rPr lang="fa-IR" sz="2400" dirty="0">
                <a:cs typeface="B Nazanin" panose="00000400000000000000" pitchFamily="2" charset="-78"/>
              </a:rPr>
              <a:t>(مشتري مدار)، مشتق از ريسك </a:t>
            </a:r>
            <a:r>
              <a:rPr lang="fa-IR" sz="2400" dirty="0" smtClean="0">
                <a:cs typeface="B Nazanin" panose="00000400000000000000" pitchFamily="2" charset="-78"/>
              </a:rPr>
              <a:t>مي </a:t>
            </a:r>
            <a:r>
              <a:rPr lang="fa-IR" sz="2400" dirty="0">
                <a:cs typeface="B Nazanin" panose="00000400000000000000" pitchFamily="2" charset="-78"/>
              </a:rPr>
              <a:t>باشد</a:t>
            </a:r>
            <a:r>
              <a:rPr lang="fa-IR" sz="2400" dirty="0" smtClean="0">
                <a:cs typeface="B Nazanin" panose="00000400000000000000" pitchFamily="2" charset="-78"/>
              </a:rPr>
              <a:t>.</a:t>
            </a:r>
          </a:p>
          <a:p>
            <a:pPr algn="just" rtl="1">
              <a:lnSpc>
                <a:spcPct val="150000"/>
              </a:lnSpc>
            </a:pPr>
            <a:r>
              <a:rPr lang="fa-IR" sz="2400" dirty="0" smtClean="0">
                <a:cs typeface="B Nazanin" panose="00000400000000000000" pitchFamily="2" charset="-78"/>
              </a:rPr>
              <a:t>دارای چهار فاز در محور زمانی است ( فاز آغازین ، فاز شناخت ، فاز ساخت ، فاز انتقال )</a:t>
            </a:r>
          </a:p>
        </p:txBody>
      </p:sp>
      <p:sp>
        <p:nvSpPr>
          <p:cNvPr id="14" name="TextBox 13"/>
          <p:cNvSpPr txBox="1"/>
          <p:nvPr/>
        </p:nvSpPr>
        <p:spPr>
          <a:xfrm>
            <a:off x="3810000" y="136520"/>
            <a:ext cx="2149102" cy="923330"/>
          </a:xfrm>
          <a:prstGeom prst="rect">
            <a:avLst/>
          </a:prstGeom>
          <a:noFill/>
        </p:spPr>
        <p:txBody>
          <a:bodyPr wrap="square" rtlCol="1">
            <a:spAutoFit/>
          </a:bodyPr>
          <a:lstStyle/>
          <a:p>
            <a:pPr algn="just" rtl="1">
              <a:lnSpc>
                <a:spcPct val="150000"/>
              </a:lnSpc>
            </a:pPr>
            <a:r>
              <a:rPr lang="fa-IR" sz="3600" dirty="0" smtClean="0">
                <a:cs typeface="B Nazanin" panose="00000400000000000000" pitchFamily="2" charset="-78"/>
              </a:rPr>
              <a:t>نتیجه گیری </a:t>
            </a:r>
            <a:endParaRPr lang="fa-IR" sz="3600" dirty="0">
              <a:cs typeface="B Nazanin" panose="00000400000000000000" pitchFamily="2" charset="-78"/>
            </a:endParaRPr>
          </a:p>
        </p:txBody>
      </p:sp>
    </p:spTree>
    <p:extLst>
      <p:ext uri="{BB962C8B-B14F-4D97-AF65-F5344CB8AC3E}">
        <p14:creationId xmlns:p14="http://schemas.microsoft.com/office/powerpoint/2010/main" val="17095233"/>
      </p:ext>
    </p:extLst>
  </p:cSld>
  <p:clrMapOvr>
    <a:masterClrMapping/>
  </p:clrMapOvr>
  <p:transition spd="med">
    <p:random/>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35489" y="0"/>
            <a:ext cx="1070975" cy="5029200"/>
          </a:xfrm>
          <a:prstGeom prst="rect">
            <a:avLst/>
          </a:prstGeom>
        </p:spPr>
        <p:style>
          <a:lnRef idx="1">
            <a:schemeClr val="accent6"/>
          </a:lnRef>
          <a:fillRef idx="3">
            <a:schemeClr val="accent6"/>
          </a:fillRef>
          <a:effectRef idx="2">
            <a:schemeClr val="accent6"/>
          </a:effectRef>
          <a:fontRef idx="minor">
            <a:schemeClr val="lt1"/>
          </a:fontRef>
        </p:style>
        <p:txBody>
          <a:bodyPr rtlCol="1" anchor="ctr"/>
          <a:lstStyle/>
          <a:p>
            <a:pPr algn="ctr"/>
            <a:endParaRPr lang="fa-IR" sz="1350"/>
          </a:p>
        </p:txBody>
      </p:sp>
      <p:sp>
        <p:nvSpPr>
          <p:cNvPr id="6" name="Rectangle 5"/>
          <p:cNvSpPr/>
          <p:nvPr/>
        </p:nvSpPr>
        <p:spPr>
          <a:xfrm rot="18767438">
            <a:off x="644884" y="4673289"/>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8" name="TextBox 7"/>
          <p:cNvSpPr txBox="1"/>
          <p:nvPr/>
        </p:nvSpPr>
        <p:spPr>
          <a:xfrm>
            <a:off x="1143000" y="152400"/>
            <a:ext cx="7924800" cy="1685077"/>
          </a:xfrm>
          <a:prstGeom prst="rect">
            <a:avLst/>
          </a:prstGeom>
          <a:noFill/>
        </p:spPr>
        <p:txBody>
          <a:bodyPr wrap="square" rtlCol="0">
            <a:spAutoFit/>
          </a:bodyPr>
          <a:lstStyle/>
          <a:p>
            <a:pPr algn="ctr" rtl="1">
              <a:lnSpc>
                <a:spcPct val="150000"/>
              </a:lnSpc>
            </a:pPr>
            <a:endParaRPr lang="fa-IR" sz="3600" b="1" dirty="0">
              <a:latin typeface="Urdu Typesetting" panose="03020402040406030203" pitchFamily="66" charset="-78"/>
              <a:cs typeface="Urdu Typesetting" panose="03020402040406030203" pitchFamily="66" charset="-78"/>
            </a:endParaRPr>
          </a:p>
          <a:p>
            <a:pPr algn="ctr" rtl="1">
              <a:lnSpc>
                <a:spcPct val="150000"/>
              </a:lnSpc>
            </a:pPr>
            <a:r>
              <a:rPr lang="fa-IR" sz="3600" b="1" dirty="0" smtClean="0">
                <a:latin typeface="B Na "/>
                <a:cs typeface="B Nazanin" panose="00000400000000000000" pitchFamily="2" charset="-78"/>
              </a:rPr>
              <a:t>بررسی فرآیند </a:t>
            </a:r>
            <a:r>
              <a:rPr lang="fa-IR" sz="3600" b="1" dirty="0">
                <a:latin typeface="B Na "/>
                <a:cs typeface="B Nazanin" panose="00000400000000000000" pitchFamily="2" charset="-78"/>
              </a:rPr>
              <a:t> </a:t>
            </a:r>
            <a:r>
              <a:rPr lang="en-US" sz="3600" b="1" dirty="0" smtClean="0">
                <a:latin typeface="B Na "/>
                <a:cs typeface="B Nazanin" panose="00000400000000000000" pitchFamily="2" charset="-78"/>
              </a:rPr>
              <a:t> RUP</a:t>
            </a:r>
            <a:endParaRPr lang="en-US" sz="3600" b="1" dirty="0">
              <a:latin typeface="B Na "/>
              <a:cs typeface="B Nazanin" panose="00000400000000000000" pitchFamily="2" charset="-78"/>
            </a:endParaRPr>
          </a:p>
        </p:txBody>
      </p:sp>
      <p:sp>
        <p:nvSpPr>
          <p:cNvPr id="9" name="TextBox 8"/>
          <p:cNvSpPr txBox="1"/>
          <p:nvPr/>
        </p:nvSpPr>
        <p:spPr>
          <a:xfrm>
            <a:off x="3429000" y="3429000"/>
            <a:ext cx="3145286" cy="369332"/>
          </a:xfrm>
          <a:prstGeom prst="rect">
            <a:avLst/>
          </a:prstGeom>
          <a:noFill/>
        </p:spPr>
        <p:txBody>
          <a:bodyPr wrap="square" rtlCol="0">
            <a:spAutoFit/>
          </a:bodyPr>
          <a:lstStyle/>
          <a:p>
            <a:pPr algn="ctr"/>
            <a:r>
              <a:rPr lang="fa-IR" b="1" dirty="0" smtClean="0">
                <a:cs typeface="B Nazanin" panose="00000400000000000000" pitchFamily="2" charset="-78"/>
              </a:rPr>
              <a:t>خانم دکتر استاد زاده</a:t>
            </a:r>
            <a:r>
              <a:rPr lang="en-US" b="1" dirty="0" smtClean="0">
                <a:cs typeface="B Nazanin" panose="00000400000000000000" pitchFamily="2" charset="-78"/>
              </a:rPr>
              <a:t> </a:t>
            </a:r>
            <a:r>
              <a:rPr lang="en-US" b="1" dirty="0">
                <a:cs typeface="B Nazanin" panose="00000400000000000000" pitchFamily="2" charset="-78"/>
              </a:rPr>
              <a:t>: </a:t>
            </a:r>
            <a:r>
              <a:rPr lang="fa-IR" b="1" i="1" dirty="0" smtClean="0">
                <a:cs typeface="B Nazanin" panose="00000400000000000000" pitchFamily="2" charset="-78"/>
              </a:rPr>
              <a:t>استاد</a:t>
            </a:r>
            <a:endParaRPr lang="en-US" b="1" dirty="0">
              <a:cs typeface="B Nazanin" panose="00000400000000000000" pitchFamily="2" charset="-78"/>
            </a:endParaRPr>
          </a:p>
        </p:txBody>
      </p:sp>
      <p:sp>
        <p:nvSpPr>
          <p:cNvPr id="10" name="TextBox 9"/>
          <p:cNvSpPr txBox="1"/>
          <p:nvPr/>
        </p:nvSpPr>
        <p:spPr>
          <a:xfrm>
            <a:off x="3561470" y="3932900"/>
            <a:ext cx="2910568" cy="369332"/>
          </a:xfrm>
          <a:prstGeom prst="rect">
            <a:avLst/>
          </a:prstGeom>
          <a:noFill/>
        </p:spPr>
        <p:txBody>
          <a:bodyPr wrap="square" rtlCol="0">
            <a:spAutoFit/>
          </a:bodyPr>
          <a:lstStyle/>
          <a:p>
            <a:pPr algn="ctr"/>
            <a:r>
              <a:rPr lang="fa-IR" b="1" dirty="0" smtClean="0">
                <a:cs typeface="B Nazanin" pitchFamily="2" charset="-78"/>
              </a:rPr>
              <a:t>جابر بابکی</a:t>
            </a:r>
            <a:r>
              <a:rPr lang="en-US" b="1" dirty="0" smtClean="0">
                <a:cs typeface="B Nazanin" pitchFamily="2" charset="-78"/>
              </a:rPr>
              <a:t> : </a:t>
            </a:r>
            <a:r>
              <a:rPr lang="fa-IR" b="1" dirty="0" smtClean="0">
                <a:cs typeface="B Nazanin" pitchFamily="2" charset="-78"/>
              </a:rPr>
              <a:t>دانشجو</a:t>
            </a:r>
            <a:endParaRPr lang="en-US" b="1" dirty="0">
              <a:cs typeface="B Nazanin" pitchFamily="2" charset="-78"/>
            </a:endParaRPr>
          </a:p>
        </p:txBody>
      </p:sp>
      <p:sp>
        <p:nvSpPr>
          <p:cNvPr id="11" name="TextBox 10"/>
          <p:cNvSpPr txBox="1"/>
          <p:nvPr/>
        </p:nvSpPr>
        <p:spPr>
          <a:xfrm>
            <a:off x="4173312" y="4505236"/>
            <a:ext cx="1770288" cy="600164"/>
          </a:xfrm>
          <a:prstGeom prst="rect">
            <a:avLst/>
          </a:prstGeom>
          <a:noFill/>
        </p:spPr>
        <p:txBody>
          <a:bodyPr wrap="square" rtlCol="0">
            <a:spAutoFit/>
          </a:bodyPr>
          <a:lstStyle/>
          <a:p>
            <a:pPr algn="ctr"/>
            <a:r>
              <a:rPr lang="fa-IR" sz="1650" b="1" dirty="0" smtClean="0">
                <a:cs typeface="B Nazanin" pitchFamily="2" charset="-78"/>
              </a:rPr>
              <a:t>  اسفند </a:t>
            </a:r>
            <a:endParaRPr lang="en-US" sz="1650" b="1" dirty="0">
              <a:cs typeface="B Nazanin" pitchFamily="2" charset="-78"/>
            </a:endParaRPr>
          </a:p>
          <a:p>
            <a:pPr algn="ctr"/>
            <a:r>
              <a:rPr lang="en-US" sz="1650" b="1" dirty="0" smtClean="0">
                <a:cs typeface="B Nazanin" pitchFamily="2" charset="-78"/>
              </a:rPr>
              <a:t>93 </a:t>
            </a:r>
            <a:endParaRPr lang="en-US" sz="1650" b="1" dirty="0">
              <a:cs typeface="B Nazanin" pitchFamily="2" charset="-78"/>
            </a:endParaRPr>
          </a:p>
        </p:txBody>
      </p:sp>
    </p:spTree>
    <p:extLst>
      <p:ext uri="{BB962C8B-B14F-4D97-AF65-F5344CB8AC3E}">
        <p14:creationId xmlns:p14="http://schemas.microsoft.com/office/powerpoint/2010/main" val="360547267"/>
      </p:ext>
    </p:extLst>
  </p:cSld>
  <p:clrMapOvr>
    <a:masterClrMapping/>
  </p:clrMapOvr>
  <p:transition spd="med">
    <p:random/>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6700" y="3505200"/>
            <a:ext cx="8343900" cy="1325563"/>
          </a:xfrm>
        </p:spPr>
        <p:txBody>
          <a:bodyPr>
            <a:noAutofit/>
          </a:bodyPr>
          <a:lstStyle/>
          <a:p>
            <a:r>
              <a:rPr lang="fa-IR" sz="3200" b="1" dirty="0">
                <a:solidFill>
                  <a:srgbClr val="00B050"/>
                </a:solidFill>
                <a:cs typeface="B Nazanin" panose="00000400000000000000" pitchFamily="2" charset="-78"/>
              </a:rPr>
              <a:t>بزرگ فکر کن، هوشمندانه تقسيم کن، اما کوچک شروع کن</a:t>
            </a:r>
            <a:br>
              <a:rPr lang="fa-IR" sz="3200" b="1" dirty="0">
                <a:solidFill>
                  <a:srgbClr val="00B050"/>
                </a:solidFill>
                <a:cs typeface="B Nazanin" panose="00000400000000000000" pitchFamily="2" charset="-78"/>
              </a:rPr>
            </a:br>
            <a:endParaRPr lang="fa-IR" sz="3200" dirty="0">
              <a:solidFill>
                <a:srgbClr val="00B050"/>
              </a:solidFill>
              <a:cs typeface="B Nazanin" panose="00000400000000000000" pitchFamily="2" charset="-78"/>
            </a:endParaRPr>
          </a:p>
        </p:txBody>
      </p:sp>
      <p:pic>
        <p:nvPicPr>
          <p:cNvPr id="3" name="Picture 4" descr="rup"/>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00400" y="152400"/>
            <a:ext cx="2667000" cy="2505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82256810"/>
      </p:ext>
    </p:extLst>
  </p:cSld>
  <p:clrMapOvr>
    <a:masterClrMapping/>
  </p:clrMapOvr>
  <p:transition spd="med">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 calcmode="lin" valueType="num">
                                      <p:cBhvr>
                                        <p:cTn id="9" dur="500" fill="hold"/>
                                        <p:tgtEl>
                                          <p:spTgt spid="3"/>
                                        </p:tgtEl>
                                        <p:attrNameLst>
                                          <p:attrName>ppt_x</p:attrName>
                                        </p:attrNameLst>
                                      </p:cBhvr>
                                      <p:tavLst>
                                        <p:tav tm="0">
                                          <p:val>
                                            <p:fltVal val="0.5"/>
                                          </p:val>
                                        </p:tav>
                                        <p:tav tm="100000">
                                          <p:val>
                                            <p:strVal val="#ppt_x"/>
                                          </p:val>
                                        </p:tav>
                                      </p:tavLst>
                                    </p:anim>
                                    <p:anim calcmode="lin" valueType="num">
                                      <p:cBhvr>
                                        <p:cTn id="10" dur="500" fill="hold"/>
                                        <p:tgtEl>
                                          <p:spTgt spid="3"/>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7731740" y="6019800"/>
            <a:ext cx="1070975" cy="838200"/>
          </a:xfrm>
          <a:prstGeom prst="rect">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sz="1350"/>
          </a:p>
        </p:txBody>
      </p:sp>
      <p:sp>
        <p:nvSpPr>
          <p:cNvPr id="12" name="Rectangle 11"/>
          <p:cNvSpPr/>
          <p:nvPr/>
        </p:nvSpPr>
        <p:spPr>
          <a:xfrm rot="18767438">
            <a:off x="7854752" y="5587688"/>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2" name="TextBox 1"/>
          <p:cNvSpPr txBox="1"/>
          <p:nvPr/>
        </p:nvSpPr>
        <p:spPr>
          <a:xfrm>
            <a:off x="8077200" y="5943600"/>
            <a:ext cx="457200" cy="461665"/>
          </a:xfrm>
          <a:prstGeom prst="rect">
            <a:avLst/>
          </a:prstGeom>
          <a:noFill/>
        </p:spPr>
        <p:txBody>
          <a:bodyPr wrap="square" rtlCol="1">
            <a:spAutoFit/>
          </a:bodyPr>
          <a:lstStyle/>
          <a:p>
            <a:r>
              <a:rPr lang="fa-IR" sz="2400" dirty="0" smtClean="0">
                <a:cs typeface="B Yekan" panose="00000400000000000000" pitchFamily="2" charset="-78"/>
              </a:rPr>
              <a:t>1</a:t>
            </a:r>
            <a:endParaRPr lang="fa-IR" sz="2400" dirty="0">
              <a:cs typeface="B Yekan" panose="00000400000000000000" pitchFamily="2" charset="-78"/>
            </a:endParaRPr>
          </a:p>
        </p:txBody>
      </p:sp>
      <p:sp>
        <p:nvSpPr>
          <p:cNvPr id="3" name="Rectangle 2"/>
          <p:cNvSpPr/>
          <p:nvPr/>
        </p:nvSpPr>
        <p:spPr>
          <a:xfrm>
            <a:off x="4436112" y="115669"/>
            <a:ext cx="1050288" cy="646331"/>
          </a:xfrm>
          <a:prstGeom prst="rect">
            <a:avLst/>
          </a:prstGeom>
        </p:spPr>
        <p:txBody>
          <a:bodyPr wrap="none">
            <a:spAutoFit/>
          </a:bodyPr>
          <a:lstStyle/>
          <a:p>
            <a:r>
              <a:rPr lang="fa-IR" sz="3600" dirty="0" smtClean="0">
                <a:cs typeface="B Nazanin" panose="00000400000000000000" pitchFamily="2" charset="-78"/>
              </a:rPr>
              <a:t>مقدمه</a:t>
            </a:r>
            <a:endParaRPr lang="fa-IR" sz="3600" dirty="0">
              <a:cs typeface="B Nazanin" panose="00000400000000000000" pitchFamily="2" charset="-78"/>
            </a:endParaRPr>
          </a:p>
        </p:txBody>
      </p:sp>
      <p:sp>
        <p:nvSpPr>
          <p:cNvPr id="10" name="Rectangle 9"/>
          <p:cNvSpPr/>
          <p:nvPr/>
        </p:nvSpPr>
        <p:spPr>
          <a:xfrm>
            <a:off x="275574" y="0"/>
            <a:ext cx="1070975" cy="5029200"/>
          </a:xfrm>
          <a:prstGeom prst="rect">
            <a:avLst/>
          </a:prstGeom>
          <a:ln/>
        </p:spPr>
        <p:style>
          <a:lnRef idx="0">
            <a:schemeClr val="dk1"/>
          </a:lnRef>
          <a:fillRef idx="3">
            <a:schemeClr val="dk1"/>
          </a:fillRef>
          <a:effectRef idx="3">
            <a:schemeClr val="dk1"/>
          </a:effectRef>
          <a:fontRef idx="minor">
            <a:schemeClr val="lt1"/>
          </a:fontRef>
        </p:style>
        <p:txBody>
          <a:bodyPr rtlCol="1" anchor="ctr"/>
          <a:lstStyle/>
          <a:p>
            <a:pPr algn="ctr"/>
            <a:endParaRPr lang="fa-IR" sz="1350"/>
          </a:p>
        </p:txBody>
      </p:sp>
      <p:sp>
        <p:nvSpPr>
          <p:cNvPr id="14" name="Rectangle 13"/>
          <p:cNvSpPr/>
          <p:nvPr/>
        </p:nvSpPr>
        <p:spPr>
          <a:xfrm rot="18767438">
            <a:off x="384969" y="4673289"/>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4" name="Equal 3"/>
          <p:cNvSpPr/>
          <p:nvPr/>
        </p:nvSpPr>
        <p:spPr>
          <a:xfrm>
            <a:off x="-762000" y="6438900"/>
            <a:ext cx="5615499" cy="304800"/>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1" name="TextBox 10"/>
          <p:cNvSpPr txBox="1"/>
          <p:nvPr/>
        </p:nvSpPr>
        <p:spPr>
          <a:xfrm>
            <a:off x="3549958" y="6397451"/>
            <a:ext cx="1770288" cy="346249"/>
          </a:xfrm>
          <a:prstGeom prst="rect">
            <a:avLst/>
          </a:prstGeom>
          <a:noFill/>
        </p:spPr>
        <p:txBody>
          <a:bodyPr wrap="square" rtlCol="0">
            <a:spAutoFit/>
          </a:bodyPr>
          <a:lstStyle/>
          <a:p>
            <a:pPr algn="ctr"/>
            <a:r>
              <a:rPr lang="en-US" sz="1650" b="1" dirty="0" smtClean="0">
                <a:solidFill>
                  <a:srgbClr val="FF0066"/>
                </a:solidFill>
                <a:cs typeface="B Nazanin" pitchFamily="2" charset="-78"/>
              </a:rPr>
              <a:t>R U P</a:t>
            </a:r>
            <a:endParaRPr lang="en-US" sz="1650" b="1" dirty="0">
              <a:solidFill>
                <a:srgbClr val="FF0066"/>
              </a:solidFill>
              <a:cs typeface="B Nazanin" pitchFamily="2" charset="-78"/>
            </a:endParaRPr>
          </a:p>
        </p:txBody>
      </p:sp>
      <p:sp>
        <p:nvSpPr>
          <p:cNvPr id="15" name="Equal 14"/>
          <p:cNvSpPr/>
          <p:nvPr/>
        </p:nvSpPr>
        <p:spPr>
          <a:xfrm>
            <a:off x="4236623" y="6420111"/>
            <a:ext cx="3645247" cy="289099"/>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6" name="Rectangle 4"/>
          <p:cNvSpPr>
            <a:spLocks noChangeArrowheads="1"/>
          </p:cNvSpPr>
          <p:nvPr/>
        </p:nvSpPr>
        <p:spPr bwMode="auto">
          <a:xfrm>
            <a:off x="1254877" y="985192"/>
            <a:ext cx="7279523" cy="4117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2075" tIns="46038" rIns="92075" bIns="46038"/>
          <a:lstStyle>
            <a:lvl1pPr>
              <a:defRPr sz="2400">
                <a:solidFill>
                  <a:schemeClr val="tx1"/>
                </a:solidFill>
                <a:latin typeface="Times New Roman" panose="02020603050405020304" pitchFamily="18" charset="0"/>
                <a:cs typeface="Times New Roman" panose="02020603050405020304" pitchFamily="18" charset="0"/>
              </a:defRPr>
            </a:lvl1pPr>
            <a:lvl2pPr marL="742950" indent="-285750">
              <a:defRPr sz="2400">
                <a:solidFill>
                  <a:schemeClr val="tx1"/>
                </a:solidFill>
                <a:latin typeface="Times New Roman" panose="02020603050405020304" pitchFamily="18" charset="0"/>
                <a:cs typeface="Times New Roman" panose="02020603050405020304" pitchFamily="18" charset="0"/>
              </a:defRPr>
            </a:lvl2pPr>
            <a:lvl3pPr marL="1143000" indent="-228600">
              <a:defRPr sz="2400">
                <a:solidFill>
                  <a:schemeClr val="tx1"/>
                </a:solidFill>
                <a:latin typeface="Times New Roman" panose="02020603050405020304" pitchFamily="18" charset="0"/>
                <a:cs typeface="Times New Roman" panose="02020603050405020304" pitchFamily="18" charset="0"/>
              </a:defRPr>
            </a:lvl3pPr>
            <a:lvl4pPr marL="1600200" indent="-228600">
              <a:defRPr sz="2400">
                <a:solidFill>
                  <a:schemeClr val="tx1"/>
                </a:solidFill>
                <a:latin typeface="Times New Roman" panose="02020603050405020304" pitchFamily="18" charset="0"/>
                <a:cs typeface="Times New Roman" panose="02020603050405020304" pitchFamily="18" charset="0"/>
              </a:defRPr>
            </a:lvl4pPr>
            <a:lvl5pPr marL="2057400" indent="-228600">
              <a:defRPr sz="2400">
                <a:solidFill>
                  <a:schemeClr val="tx1"/>
                </a:solidFill>
                <a:latin typeface="Times New Roman" panose="02020603050405020304" pitchFamily="18" charset="0"/>
                <a:cs typeface="Times New Roman" panose="02020603050405020304" pitchFamily="18" charset="0"/>
              </a:defRPr>
            </a:lvl5pPr>
            <a:lvl6pPr marL="25146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6pPr>
            <a:lvl7pPr marL="29718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7pPr>
            <a:lvl8pPr marL="34290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8pPr>
            <a:lvl9pPr marL="38862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9pPr>
          </a:lstStyle>
          <a:p>
            <a:endParaRPr kumimoji="1" lang="en-US" altLang="en-US" sz="2000" dirty="0"/>
          </a:p>
        </p:txBody>
      </p:sp>
      <p:sp>
        <p:nvSpPr>
          <p:cNvPr id="5" name="TextBox 4"/>
          <p:cNvSpPr txBox="1"/>
          <p:nvPr/>
        </p:nvSpPr>
        <p:spPr>
          <a:xfrm>
            <a:off x="1600200" y="800249"/>
            <a:ext cx="7270409" cy="3924151"/>
          </a:xfrm>
          <a:prstGeom prst="rect">
            <a:avLst/>
          </a:prstGeom>
          <a:noFill/>
        </p:spPr>
        <p:txBody>
          <a:bodyPr wrap="square" rtlCol="1">
            <a:spAutoFit/>
          </a:bodyPr>
          <a:lstStyle/>
          <a:p>
            <a:pPr algn="just" rtl="1">
              <a:lnSpc>
                <a:spcPct val="150000"/>
              </a:lnSpc>
            </a:pPr>
            <a:r>
              <a:rPr lang="fa-IR" sz="2400" dirty="0" smtClean="0">
                <a:cs typeface="B Nazanin" panose="00000400000000000000" pitchFamily="2" charset="-78"/>
              </a:rPr>
              <a:t>آر.يو.پي </a:t>
            </a:r>
            <a:r>
              <a:rPr lang="fa-IR" sz="2400" dirty="0">
                <a:cs typeface="B Nazanin" panose="00000400000000000000" pitchFamily="2" charset="-78"/>
              </a:rPr>
              <a:t>رويكردي است منظم و داراي </a:t>
            </a:r>
            <a:r>
              <a:rPr lang="fa-IR" sz="2400" dirty="0" smtClean="0">
                <a:cs typeface="B Nazanin" panose="00000400000000000000" pitchFamily="2" charset="-78"/>
              </a:rPr>
              <a:t>ديسيپلين، </a:t>
            </a:r>
            <a:r>
              <a:rPr lang="fa-IR" sz="2400" dirty="0">
                <a:cs typeface="B Nazanin" panose="00000400000000000000" pitchFamily="2" charset="-78"/>
              </a:rPr>
              <a:t>براي تخصيص </a:t>
            </a:r>
            <a:r>
              <a:rPr lang="fa-IR" sz="2400" dirty="0" smtClean="0">
                <a:cs typeface="B Nazanin" panose="00000400000000000000" pitchFamily="2" charset="-78"/>
              </a:rPr>
              <a:t>مسؤوليت ها </a:t>
            </a:r>
            <a:r>
              <a:rPr lang="fa-IR" sz="2400" dirty="0">
                <a:cs typeface="B Nazanin" panose="00000400000000000000" pitchFamily="2" charset="-78"/>
              </a:rPr>
              <a:t>و مديريت آنها در </a:t>
            </a:r>
            <a:r>
              <a:rPr lang="fa-IR" sz="2400" dirty="0" smtClean="0">
                <a:cs typeface="B Nazanin" panose="00000400000000000000" pitchFamily="2" charset="-78"/>
              </a:rPr>
              <a:t>يك سازمان </a:t>
            </a:r>
            <a:r>
              <a:rPr lang="fa-IR" sz="2400" dirty="0">
                <a:cs typeface="B Nazanin" panose="00000400000000000000" pitchFamily="2" charset="-78"/>
              </a:rPr>
              <a:t>يا تيمِ توليدكننده ي سيستم هاي </a:t>
            </a:r>
            <a:r>
              <a:rPr lang="fa-IR" sz="2400" dirty="0" smtClean="0">
                <a:cs typeface="B Nazanin" panose="00000400000000000000" pitchFamily="2" charset="-78"/>
              </a:rPr>
              <a:t>نرم افزاري</a:t>
            </a:r>
            <a:r>
              <a:rPr lang="fa-IR" sz="2400" dirty="0">
                <a:cs typeface="B Nazanin" panose="00000400000000000000" pitchFamily="2" charset="-78"/>
              </a:rPr>
              <a:t>. البته، آر.يو.پي الگويي را در اختيار مهندسين و مديران </a:t>
            </a:r>
            <a:r>
              <a:rPr lang="fa-IR" sz="2400" dirty="0" smtClean="0">
                <a:cs typeface="B Nazanin" panose="00000400000000000000" pitchFamily="2" charset="-78"/>
              </a:rPr>
              <a:t>قرار مي </a:t>
            </a:r>
            <a:r>
              <a:rPr lang="fa-IR" sz="2400" dirty="0">
                <a:cs typeface="B Nazanin" panose="00000400000000000000" pitchFamily="2" charset="-78"/>
              </a:rPr>
              <a:t>دهد كه قابل تعميم و گسترش به طيف وسيعي از پروژه ها، حتي پروژه هاي توليد فراورده هاي </a:t>
            </a:r>
            <a:r>
              <a:rPr lang="fa-IR" sz="2400" dirty="0" smtClean="0">
                <a:cs typeface="B Nazanin" panose="00000400000000000000" pitchFamily="2" charset="-78"/>
              </a:rPr>
              <a:t>غير نرم </a:t>
            </a:r>
            <a:r>
              <a:rPr lang="fa-IR" sz="2400" dirty="0">
                <a:cs typeface="B Nazanin" panose="00000400000000000000" pitchFamily="2" charset="-78"/>
              </a:rPr>
              <a:t>افزاري مي باشد. هدف اين فرايند عبارتست از: توليد يك فراورده داراي كيفيت مطلوب، در يك </a:t>
            </a:r>
            <a:r>
              <a:rPr lang="fa-IR" sz="2400" dirty="0" smtClean="0">
                <a:cs typeface="B Nazanin" panose="00000400000000000000" pitchFamily="2" charset="-78"/>
              </a:rPr>
              <a:t>چارچوب زماني </a:t>
            </a:r>
            <a:r>
              <a:rPr lang="fa-IR" sz="2400" dirty="0">
                <a:cs typeface="B Nazanin" panose="00000400000000000000" pitchFamily="2" charset="-78"/>
              </a:rPr>
              <a:t>و هزينه اي قابل پيش بيني، كه برآورده كننده ي نيازهاي كاربران نهايي اش باشد. </a:t>
            </a:r>
          </a:p>
        </p:txBody>
      </p:sp>
    </p:spTree>
    <p:extLst>
      <p:ext uri="{BB962C8B-B14F-4D97-AF65-F5344CB8AC3E}">
        <p14:creationId xmlns:p14="http://schemas.microsoft.com/office/powerpoint/2010/main" val="2887805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nodePh="1">
                                  <p:stCondLst>
                                    <p:cond delay="0"/>
                                  </p:stCondLst>
                                  <p:endCondLst>
                                    <p:cond evt="begin" delay="0">
                                      <p:tn val="5"/>
                                    </p:cond>
                                  </p:endCondLst>
                                  <p:childTnLst>
                                    <p:set>
                                      <p:cBhvr>
                                        <p:cTn id="6" dur="1" fill="hold">
                                          <p:stCondLst>
                                            <p:cond delay="0"/>
                                          </p:stCondLst>
                                        </p:cTn>
                                        <p:tgtEl>
                                          <p:spTgt spid="16">
                                            <p:txEl>
                                              <p:pRg st="0" end="0"/>
                                            </p:txEl>
                                          </p:spTgt>
                                        </p:tgtEl>
                                        <p:attrNameLst>
                                          <p:attrName>style.visibility</p:attrName>
                                        </p:attrNameLst>
                                      </p:cBhvr>
                                      <p:to>
                                        <p:strVal val="visible"/>
                                      </p:to>
                                    </p:set>
                                    <p:anim calcmode="lin" valueType="num">
                                      <p:cBhvr additive="base">
                                        <p:cTn id="7" dur="500" fill="hold"/>
                                        <p:tgtEl>
                                          <p:spTgt spid="16">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16">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p" autoUpdateAnimBg="0" advAuto="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rot="18767438">
            <a:off x="644884" y="4673289"/>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2" name="TextBox 1"/>
          <p:cNvSpPr txBox="1"/>
          <p:nvPr/>
        </p:nvSpPr>
        <p:spPr>
          <a:xfrm>
            <a:off x="-76200" y="0"/>
            <a:ext cx="8642436" cy="646331"/>
          </a:xfrm>
          <a:prstGeom prst="rect">
            <a:avLst/>
          </a:prstGeom>
          <a:noFill/>
        </p:spPr>
        <p:txBody>
          <a:bodyPr wrap="square" rtlCol="1">
            <a:spAutoFit/>
          </a:bodyPr>
          <a:lstStyle/>
          <a:p>
            <a:pPr algn="just" rtl="1">
              <a:lnSpc>
                <a:spcPct val="150000"/>
              </a:lnSpc>
            </a:pPr>
            <a:r>
              <a:rPr lang="fa-IR" sz="2400" b="1" dirty="0">
                <a:cs typeface="B Nazanin" panose="00000400000000000000" pitchFamily="2" charset="-78"/>
              </a:rPr>
              <a:t>فرايند يكپارچه ي رشنال </a:t>
            </a:r>
            <a:r>
              <a:rPr lang="fa-IR" sz="2400" b="1" dirty="0" smtClean="0">
                <a:cs typeface="B Nazanin" panose="00000400000000000000" pitchFamily="2" charset="-78"/>
              </a:rPr>
              <a:t>(</a:t>
            </a:r>
            <a:r>
              <a:rPr lang="fa-IR" sz="2400" b="1" dirty="0">
                <a:cs typeface="B Nazanin" panose="00000400000000000000" pitchFamily="2" charset="-78"/>
              </a:rPr>
              <a:t>يا به اختصار، </a:t>
            </a:r>
            <a:r>
              <a:rPr lang="fa-IR" sz="2400" b="1" dirty="0" smtClean="0">
                <a:cs typeface="B Nazanin" panose="00000400000000000000" pitchFamily="2" charset="-78"/>
              </a:rPr>
              <a:t>آر . يو . پي) </a:t>
            </a:r>
            <a:r>
              <a:rPr lang="fa-IR" sz="2400" b="1" dirty="0">
                <a:cs typeface="B Nazanin" panose="00000400000000000000" pitchFamily="2" charset="-78"/>
              </a:rPr>
              <a:t>چيست؟</a:t>
            </a:r>
          </a:p>
        </p:txBody>
      </p:sp>
      <p:sp>
        <p:nvSpPr>
          <p:cNvPr id="8" name="Rectangle 7"/>
          <p:cNvSpPr/>
          <p:nvPr/>
        </p:nvSpPr>
        <p:spPr>
          <a:xfrm>
            <a:off x="7731740" y="6019800"/>
            <a:ext cx="1070975" cy="838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10" name="Rectangle 9"/>
          <p:cNvSpPr/>
          <p:nvPr/>
        </p:nvSpPr>
        <p:spPr>
          <a:xfrm rot="18767438">
            <a:off x="7852569" y="5663888"/>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11" name="TextBox 10"/>
          <p:cNvSpPr txBox="1"/>
          <p:nvPr/>
        </p:nvSpPr>
        <p:spPr>
          <a:xfrm>
            <a:off x="8077200" y="5943600"/>
            <a:ext cx="457200" cy="461665"/>
          </a:xfrm>
          <a:prstGeom prst="rect">
            <a:avLst/>
          </a:prstGeom>
          <a:noFill/>
        </p:spPr>
        <p:txBody>
          <a:bodyPr wrap="square" rtlCol="1">
            <a:spAutoFit/>
          </a:bodyPr>
          <a:lstStyle/>
          <a:p>
            <a:r>
              <a:rPr lang="fa-IR" sz="2400" dirty="0" smtClean="0">
                <a:cs typeface="B Yekan" panose="00000400000000000000" pitchFamily="2" charset="-78"/>
              </a:rPr>
              <a:t>2</a:t>
            </a:r>
            <a:endParaRPr lang="fa-IR" sz="2400" dirty="0">
              <a:cs typeface="B Yekan" panose="00000400000000000000" pitchFamily="2" charset="-78"/>
            </a:endParaRPr>
          </a:p>
        </p:txBody>
      </p:sp>
      <p:sp>
        <p:nvSpPr>
          <p:cNvPr id="15" name="Rectangle 14"/>
          <p:cNvSpPr/>
          <p:nvPr/>
        </p:nvSpPr>
        <p:spPr>
          <a:xfrm rot="18767438">
            <a:off x="405848" y="4673291"/>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9" name="Rectangle 8"/>
          <p:cNvSpPr/>
          <p:nvPr/>
        </p:nvSpPr>
        <p:spPr>
          <a:xfrm>
            <a:off x="311586" y="0"/>
            <a:ext cx="1070975" cy="5029200"/>
          </a:xfrm>
          <a:prstGeom prst="rect">
            <a:avLst/>
          </a:prstGeom>
          <a:ln/>
        </p:spPr>
        <p:style>
          <a:lnRef idx="0">
            <a:schemeClr val="dk1"/>
          </a:lnRef>
          <a:fillRef idx="3">
            <a:schemeClr val="dk1"/>
          </a:fillRef>
          <a:effectRef idx="3">
            <a:schemeClr val="dk1"/>
          </a:effectRef>
          <a:fontRef idx="minor">
            <a:schemeClr val="lt1"/>
          </a:fontRef>
        </p:style>
        <p:txBody>
          <a:bodyPr rtlCol="1" anchor="ctr"/>
          <a:lstStyle/>
          <a:p>
            <a:pPr algn="ctr"/>
            <a:endParaRPr lang="fa-IR" sz="1350"/>
          </a:p>
        </p:txBody>
      </p:sp>
      <p:sp>
        <p:nvSpPr>
          <p:cNvPr id="12" name="Rectangle 11"/>
          <p:cNvSpPr/>
          <p:nvPr/>
        </p:nvSpPr>
        <p:spPr>
          <a:xfrm rot="18767438">
            <a:off x="384969" y="4673288"/>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13" name="Equal 12"/>
          <p:cNvSpPr/>
          <p:nvPr/>
        </p:nvSpPr>
        <p:spPr>
          <a:xfrm>
            <a:off x="-228600" y="6438900"/>
            <a:ext cx="5082099" cy="304800"/>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4" name="TextBox 13"/>
          <p:cNvSpPr txBox="1"/>
          <p:nvPr/>
        </p:nvSpPr>
        <p:spPr>
          <a:xfrm>
            <a:off x="3549958" y="6397451"/>
            <a:ext cx="1770288" cy="346249"/>
          </a:xfrm>
          <a:prstGeom prst="rect">
            <a:avLst/>
          </a:prstGeom>
          <a:noFill/>
        </p:spPr>
        <p:txBody>
          <a:bodyPr wrap="square" rtlCol="0">
            <a:spAutoFit/>
          </a:bodyPr>
          <a:lstStyle/>
          <a:p>
            <a:pPr algn="ctr"/>
            <a:r>
              <a:rPr lang="en-US" sz="1650" b="1" dirty="0" smtClean="0">
                <a:solidFill>
                  <a:srgbClr val="22A7F0"/>
                </a:solidFill>
                <a:cs typeface="B Nazanin" pitchFamily="2" charset="-78"/>
              </a:rPr>
              <a:t>R U P</a:t>
            </a:r>
            <a:endParaRPr lang="en-US" sz="1650" b="1" dirty="0">
              <a:solidFill>
                <a:srgbClr val="22A7F0"/>
              </a:solidFill>
              <a:cs typeface="B Nazanin" pitchFamily="2" charset="-78"/>
            </a:endParaRPr>
          </a:p>
        </p:txBody>
      </p:sp>
      <p:sp>
        <p:nvSpPr>
          <p:cNvPr id="16" name="Equal 15"/>
          <p:cNvSpPr/>
          <p:nvPr/>
        </p:nvSpPr>
        <p:spPr>
          <a:xfrm>
            <a:off x="4236623" y="6420111"/>
            <a:ext cx="3645247" cy="289099"/>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7" name="TextBox 16"/>
          <p:cNvSpPr txBox="1"/>
          <p:nvPr/>
        </p:nvSpPr>
        <p:spPr>
          <a:xfrm>
            <a:off x="1600200" y="800249"/>
            <a:ext cx="7270409" cy="1569660"/>
          </a:xfrm>
          <a:prstGeom prst="rect">
            <a:avLst/>
          </a:prstGeom>
          <a:noFill/>
        </p:spPr>
        <p:txBody>
          <a:bodyPr wrap="square" rtlCol="1">
            <a:spAutoFit/>
          </a:bodyPr>
          <a:lstStyle/>
          <a:p>
            <a:pPr algn="just" rtl="1"/>
            <a:r>
              <a:rPr lang="fa-IR" sz="2400" dirty="0" smtClean="0">
                <a:cs typeface="B Nazanin" panose="00000400000000000000" pitchFamily="2" charset="-78"/>
              </a:rPr>
              <a:t>آر.يو.پي </a:t>
            </a:r>
            <a:r>
              <a:rPr lang="fa-IR" sz="2400" dirty="0">
                <a:cs typeface="B Nazanin" panose="00000400000000000000" pitchFamily="2" charset="-78"/>
              </a:rPr>
              <a:t>يك رويكرد </a:t>
            </a:r>
            <a:r>
              <a:rPr lang="fa-IR" sz="2400" dirty="0" smtClean="0">
                <a:cs typeface="B Nazanin" panose="00000400000000000000" pitchFamily="2" charset="-78"/>
              </a:rPr>
              <a:t>و </a:t>
            </a:r>
            <a:r>
              <a:rPr lang="fa-IR" sz="2400" dirty="0">
                <a:cs typeface="B Nazanin" panose="00000400000000000000" pitchFamily="2" charset="-78"/>
              </a:rPr>
              <a:t>روش براي توليد </a:t>
            </a:r>
            <a:r>
              <a:rPr lang="fa-IR" sz="2400" dirty="0" smtClean="0">
                <a:cs typeface="B Nazanin" panose="00000400000000000000" pitchFamily="2" charset="-78"/>
              </a:rPr>
              <a:t>نرم افزار </a:t>
            </a:r>
            <a:r>
              <a:rPr lang="fa-IR" sz="2400" dirty="0">
                <a:cs typeface="B Nazanin" panose="00000400000000000000" pitchFamily="2" charset="-78"/>
              </a:rPr>
              <a:t>مي باشد. اين رويكرد، داراي ويژگي </a:t>
            </a:r>
            <a:r>
              <a:rPr lang="fa-IR" sz="2400" dirty="0" smtClean="0">
                <a:cs typeface="B Nazanin" panose="00000400000000000000" pitchFamily="2" charset="-78"/>
              </a:rPr>
              <a:t>هاي برجسته </a:t>
            </a:r>
            <a:r>
              <a:rPr lang="fa-IR" sz="2400" dirty="0">
                <a:cs typeface="B Nazanin" panose="00000400000000000000" pitchFamily="2" charset="-78"/>
              </a:rPr>
              <a:t>اي مانند تكرارشونده </a:t>
            </a:r>
            <a:r>
              <a:rPr lang="fa-IR" sz="2400" dirty="0" smtClean="0">
                <a:cs typeface="B Nazanin" panose="00000400000000000000" pitchFamily="2" charset="-78"/>
              </a:rPr>
              <a:t>بودن</a:t>
            </a:r>
            <a:r>
              <a:rPr lang="fa-IR" sz="2400" dirty="0">
                <a:cs typeface="B Nazanin" panose="00000400000000000000" pitchFamily="2" charset="-78"/>
              </a:rPr>
              <a:t>، تمركز بر معماري </a:t>
            </a:r>
            <a:r>
              <a:rPr lang="fa-IR" sz="2400" dirty="0" smtClean="0">
                <a:cs typeface="B Nazanin" panose="00000400000000000000" pitchFamily="2" charset="-78"/>
              </a:rPr>
              <a:t>و </a:t>
            </a:r>
            <a:r>
              <a:rPr lang="fa-IR" sz="2400" dirty="0">
                <a:cs typeface="B Nazanin" panose="00000400000000000000" pitchFamily="2" charset="-78"/>
              </a:rPr>
              <a:t>مبتني بودن بر موارد كاربرد </a:t>
            </a:r>
            <a:r>
              <a:rPr lang="fa-IR" sz="2400" dirty="0" smtClean="0">
                <a:cs typeface="B Nazanin" panose="00000400000000000000" pitchFamily="2" charset="-78"/>
              </a:rPr>
              <a:t>(</a:t>
            </a:r>
            <a:r>
              <a:rPr lang="fa-IR" sz="2400" dirty="0">
                <a:cs typeface="B Nazanin" panose="00000400000000000000" pitchFamily="2" charset="-78"/>
              </a:rPr>
              <a:t>يا به </a:t>
            </a:r>
            <a:r>
              <a:rPr lang="fa-IR" sz="2400" dirty="0" smtClean="0">
                <a:cs typeface="B Nazanin" panose="00000400000000000000" pitchFamily="2" charset="-78"/>
              </a:rPr>
              <a:t>عبارت ساده </a:t>
            </a:r>
            <a:r>
              <a:rPr lang="fa-IR" sz="2400" dirty="0">
                <a:cs typeface="B Nazanin" panose="00000400000000000000" pitchFamily="2" charset="-78"/>
              </a:rPr>
              <a:t>تر، مبتني بر خواسته هاي مشتري) مي باشد.</a:t>
            </a:r>
          </a:p>
        </p:txBody>
      </p:sp>
      <p:pic>
        <p:nvPicPr>
          <p:cNvPr id="3" name="Picture 2"/>
          <p:cNvPicPr>
            <a:picLocks noChangeAspect="1"/>
          </p:cNvPicPr>
          <p:nvPr/>
        </p:nvPicPr>
        <p:blipFill>
          <a:blip r:embed="rId2"/>
          <a:stretch>
            <a:fillRect/>
          </a:stretch>
        </p:blipFill>
        <p:spPr>
          <a:xfrm>
            <a:off x="1714876" y="2764607"/>
            <a:ext cx="3847723" cy="3344368"/>
          </a:xfrm>
          <a:prstGeom prst="rect">
            <a:avLst/>
          </a:prstGeom>
        </p:spPr>
      </p:pic>
    </p:spTree>
    <p:extLst>
      <p:ext uri="{BB962C8B-B14F-4D97-AF65-F5344CB8AC3E}">
        <p14:creationId xmlns:p14="http://schemas.microsoft.com/office/powerpoint/2010/main" val="2422110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7731740" y="6019800"/>
            <a:ext cx="1070975" cy="838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6" name="Rectangle 5"/>
          <p:cNvSpPr/>
          <p:nvPr/>
        </p:nvSpPr>
        <p:spPr>
          <a:xfrm rot="18767438">
            <a:off x="7852569" y="5663888"/>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7" name="TextBox 6"/>
          <p:cNvSpPr txBox="1"/>
          <p:nvPr/>
        </p:nvSpPr>
        <p:spPr>
          <a:xfrm>
            <a:off x="8077200" y="5943600"/>
            <a:ext cx="457200" cy="461665"/>
          </a:xfrm>
          <a:prstGeom prst="rect">
            <a:avLst/>
          </a:prstGeom>
          <a:noFill/>
        </p:spPr>
        <p:txBody>
          <a:bodyPr wrap="square" rtlCol="1">
            <a:spAutoFit/>
          </a:bodyPr>
          <a:lstStyle/>
          <a:p>
            <a:r>
              <a:rPr lang="fa-IR" sz="2400" dirty="0" smtClean="0">
                <a:cs typeface="B Yekan" panose="00000400000000000000" pitchFamily="2" charset="-78"/>
              </a:rPr>
              <a:t>3</a:t>
            </a:r>
            <a:endParaRPr lang="fa-IR" sz="2400" dirty="0">
              <a:cs typeface="B Yekan" panose="00000400000000000000" pitchFamily="2" charset="-78"/>
            </a:endParaRPr>
          </a:p>
        </p:txBody>
      </p:sp>
      <p:sp>
        <p:nvSpPr>
          <p:cNvPr id="8" name="Rectangle 7"/>
          <p:cNvSpPr/>
          <p:nvPr/>
        </p:nvSpPr>
        <p:spPr>
          <a:xfrm>
            <a:off x="275574" y="0"/>
            <a:ext cx="1070975" cy="50292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9" name="Rectangle 8"/>
          <p:cNvSpPr/>
          <p:nvPr/>
        </p:nvSpPr>
        <p:spPr>
          <a:xfrm rot="18767438">
            <a:off x="384969" y="4673289"/>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12" name="Equal 11"/>
          <p:cNvSpPr/>
          <p:nvPr/>
        </p:nvSpPr>
        <p:spPr>
          <a:xfrm>
            <a:off x="-228600" y="6438900"/>
            <a:ext cx="5082099" cy="304800"/>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3" name="TextBox 12"/>
          <p:cNvSpPr txBox="1"/>
          <p:nvPr/>
        </p:nvSpPr>
        <p:spPr>
          <a:xfrm>
            <a:off x="3549958" y="6397451"/>
            <a:ext cx="1770288" cy="346249"/>
          </a:xfrm>
          <a:prstGeom prst="rect">
            <a:avLst/>
          </a:prstGeom>
          <a:noFill/>
        </p:spPr>
        <p:txBody>
          <a:bodyPr wrap="square" rtlCol="0">
            <a:spAutoFit/>
          </a:bodyPr>
          <a:lstStyle/>
          <a:p>
            <a:pPr algn="ctr"/>
            <a:r>
              <a:rPr lang="en-US" sz="1650" b="1" dirty="0" smtClean="0">
                <a:solidFill>
                  <a:srgbClr val="22A7F0"/>
                </a:solidFill>
                <a:cs typeface="B Nazanin" pitchFamily="2" charset="-78"/>
              </a:rPr>
              <a:t>R U P</a:t>
            </a:r>
            <a:endParaRPr lang="en-US" sz="1650" b="1" dirty="0">
              <a:solidFill>
                <a:srgbClr val="22A7F0"/>
              </a:solidFill>
              <a:cs typeface="B Nazanin" pitchFamily="2" charset="-78"/>
            </a:endParaRPr>
          </a:p>
        </p:txBody>
      </p:sp>
      <p:sp>
        <p:nvSpPr>
          <p:cNvPr id="14" name="Equal 13"/>
          <p:cNvSpPr/>
          <p:nvPr/>
        </p:nvSpPr>
        <p:spPr>
          <a:xfrm>
            <a:off x="4236623" y="6420111"/>
            <a:ext cx="3645247" cy="289099"/>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pic>
        <p:nvPicPr>
          <p:cNvPr id="15" name="Picture 4" descr="proc_overview"/>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685800"/>
            <a:ext cx="7478414"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ectangle 2"/>
          <p:cNvSpPr>
            <a:spLocks noGrp="1" noChangeArrowheads="1"/>
          </p:cNvSpPr>
          <p:nvPr>
            <p:ph type="ctrTitle" idx="4294967295"/>
          </p:nvPr>
        </p:nvSpPr>
        <p:spPr>
          <a:xfrm>
            <a:off x="3200400" y="76200"/>
            <a:ext cx="3581400" cy="609600"/>
          </a:xfrm>
          <a:noFill/>
          <a:extLs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fontScale="90000"/>
          </a:bodyPr>
          <a:lstStyle/>
          <a:p>
            <a:pPr>
              <a:lnSpc>
                <a:spcPct val="80000"/>
              </a:lnSpc>
            </a:pPr>
            <a:r>
              <a:rPr lang="ar-SA" altLang="en-US" sz="4400" i="1" dirty="0" smtClean="0">
                <a:ln w="0"/>
                <a:effectLst>
                  <a:outerShdw blurRad="38100" dist="19050" dir="2700000" algn="tl" rotWithShape="0">
                    <a:schemeClr val="dk1">
                      <a:alpha val="40000"/>
                    </a:schemeClr>
                  </a:outerShdw>
                </a:effectLst>
                <a:cs typeface="Nazanin" panose="00000400000000000000" pitchFamily="2" charset="-78"/>
              </a:rPr>
              <a:t>نگاهي به فرآيند</a:t>
            </a:r>
            <a:endParaRPr lang="en-US" altLang="en-US" sz="4400" i="1" dirty="0" smtClean="0">
              <a:ln w="0"/>
              <a:effectLst>
                <a:outerShdw blurRad="38100" dist="19050" dir="2700000" algn="tl" rotWithShape="0">
                  <a:schemeClr val="dk1">
                    <a:alpha val="40000"/>
                  </a:schemeClr>
                </a:outerShdw>
              </a:effectLst>
              <a:cs typeface="Nazanin" panose="00000400000000000000" pitchFamily="2" charset="-78"/>
            </a:endParaRPr>
          </a:p>
        </p:txBody>
      </p:sp>
    </p:spTree>
    <p:extLst>
      <p:ext uri="{BB962C8B-B14F-4D97-AF65-F5344CB8AC3E}">
        <p14:creationId xmlns:p14="http://schemas.microsoft.com/office/powerpoint/2010/main" val="3007551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dissolve">
                                      <p:cBhvr>
                                        <p:cTn id="7" dur="500"/>
                                        <p:tgtEl>
                                          <p:spTgt spid="15"/>
                                        </p:tgtEl>
                                      </p:cBhvr>
                                    </p:animEffect>
                                  </p:childTnLst>
                                </p:cTn>
                              </p:par>
                            </p:childTnLst>
                          </p:cTn>
                        </p:par>
                        <p:par>
                          <p:cTn id="8" fill="hold">
                            <p:stCondLst>
                              <p:cond delay="500"/>
                            </p:stCondLst>
                            <p:childTnLst>
                              <p:par>
                                <p:cTn id="9" presetID="2" presetClass="entr" presetSubtype="2"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1+#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utoUpdateAnimBg="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7731740" y="6019800"/>
            <a:ext cx="1070975" cy="838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2" name="Title 1"/>
          <p:cNvSpPr>
            <a:spLocks noGrp="1"/>
          </p:cNvSpPr>
          <p:nvPr>
            <p:ph type="title"/>
          </p:nvPr>
        </p:nvSpPr>
        <p:spPr>
          <a:xfrm>
            <a:off x="1524000" y="1981200"/>
            <a:ext cx="7124700" cy="1325563"/>
          </a:xfrm>
        </p:spPr>
        <p:txBody>
          <a:bodyPr>
            <a:noAutofit/>
          </a:bodyPr>
          <a:lstStyle/>
          <a:p>
            <a:pPr algn="just">
              <a:lnSpc>
                <a:spcPct val="150000"/>
              </a:lnSpc>
            </a:pPr>
            <a:r>
              <a:rPr lang="fa-IR" sz="2400" dirty="0" smtClean="0">
                <a:cs typeface="B Nazanin" panose="00000400000000000000" pitchFamily="2" charset="-78"/>
              </a:rPr>
              <a:t>همانگون که در شکل </a:t>
            </a:r>
            <a:r>
              <a:rPr lang="fa-IR" sz="2400" dirty="0">
                <a:cs typeface="B Nazanin" panose="00000400000000000000" pitchFamily="2" charset="-78"/>
              </a:rPr>
              <a:t>نشان داده شده است، ساختارِ </a:t>
            </a:r>
            <a:r>
              <a:rPr lang="en-US" sz="2400" dirty="0" smtClean="0">
                <a:cs typeface="B Nazanin" panose="00000400000000000000" pitchFamily="2" charset="-78"/>
              </a:rPr>
              <a:t>RUP</a:t>
            </a:r>
            <a:r>
              <a:rPr lang="fa-IR" sz="2400" dirty="0" smtClean="0">
                <a:cs typeface="B Nazanin" panose="00000400000000000000" pitchFamily="2" charset="-78"/>
              </a:rPr>
              <a:t> داراي </a:t>
            </a:r>
            <a:r>
              <a:rPr lang="fa-IR" sz="2400" dirty="0">
                <a:cs typeface="B Nazanin" panose="00000400000000000000" pitchFamily="2" charset="-78"/>
              </a:rPr>
              <a:t>يك </a:t>
            </a:r>
            <a:r>
              <a:rPr lang="fa-IR" sz="2400" dirty="0" smtClean="0">
                <a:cs typeface="B Nazanin" panose="00000400000000000000" pitchFamily="2" charset="-78"/>
              </a:rPr>
              <a:t>بعد </a:t>
            </a:r>
            <a:r>
              <a:rPr lang="fa-IR" sz="2400" dirty="0">
                <a:cs typeface="B Nazanin" panose="00000400000000000000" pitchFamily="2" charset="-78"/>
              </a:rPr>
              <a:t>عمودي نيز مي باشد كه بيانگر ساختار استاتيك يا محتوايي </a:t>
            </a:r>
            <a:r>
              <a:rPr lang="fa-IR" sz="2400" dirty="0" smtClean="0">
                <a:cs typeface="B Nazanin" panose="00000400000000000000" pitchFamily="2" charset="-78"/>
              </a:rPr>
              <a:t>آن </a:t>
            </a:r>
            <a:r>
              <a:rPr lang="fa-IR" sz="2400" dirty="0">
                <a:cs typeface="B Nazanin" panose="00000400000000000000" pitchFamily="2" charset="-78"/>
              </a:rPr>
              <a:t>است. </a:t>
            </a:r>
            <a:r>
              <a:rPr lang="fa-IR" sz="2400" dirty="0" smtClean="0">
                <a:cs typeface="B Nazanin" panose="00000400000000000000" pitchFamily="2" charset="-78"/>
              </a:rPr>
              <a:t>دراين بعد،، </a:t>
            </a:r>
            <a:r>
              <a:rPr lang="fa-IR" sz="2400" dirty="0">
                <a:cs typeface="B Nazanin" panose="00000400000000000000" pitchFamily="2" charset="-78"/>
              </a:rPr>
              <a:t>توصيفي از چگونگي دسته بندي و سازماندهي عناصر محتوايي فرايند يعني مجموعه ي فعاليت ها </a:t>
            </a:r>
            <a:r>
              <a:rPr lang="fa-IR" sz="2400" dirty="0" smtClean="0">
                <a:cs typeface="B Nazanin" panose="00000400000000000000" pitchFamily="2" charset="-78"/>
              </a:rPr>
              <a:t>راهنمايي ها، </a:t>
            </a:r>
            <a:r>
              <a:rPr lang="fa-IR" sz="2400" dirty="0">
                <a:cs typeface="B Nazanin" panose="00000400000000000000" pitchFamily="2" charset="-78"/>
              </a:rPr>
              <a:t>دستاوردها </a:t>
            </a:r>
            <a:r>
              <a:rPr lang="fa-IR" sz="2400" dirty="0" smtClean="0">
                <a:cs typeface="B Nazanin" panose="00000400000000000000" pitchFamily="2" charset="-78"/>
              </a:rPr>
              <a:t>و </a:t>
            </a:r>
            <a:r>
              <a:rPr lang="fa-IR" sz="2400" dirty="0">
                <a:cs typeface="B Nazanin" panose="00000400000000000000" pitchFamily="2" charset="-78"/>
              </a:rPr>
              <a:t>نقش ها </a:t>
            </a:r>
            <a:r>
              <a:rPr lang="fa-IR" sz="2400" dirty="0" smtClean="0">
                <a:cs typeface="B Nazanin" panose="00000400000000000000" pitchFamily="2" charset="-78"/>
              </a:rPr>
              <a:t> </a:t>
            </a:r>
            <a:r>
              <a:rPr lang="fa-IR" sz="2400" dirty="0">
                <a:cs typeface="B Nazanin" panose="00000400000000000000" pitchFamily="2" charset="-78"/>
              </a:rPr>
              <a:t>در قالب ديسيپلين ها </a:t>
            </a:r>
            <a:r>
              <a:rPr lang="fa-IR" sz="2400" dirty="0" smtClean="0">
                <a:cs typeface="B Nazanin" panose="00000400000000000000" pitchFamily="2" charset="-78"/>
              </a:rPr>
              <a:t> </a:t>
            </a:r>
            <a:r>
              <a:rPr lang="fa-IR" sz="2400" dirty="0">
                <a:cs typeface="B Nazanin" panose="00000400000000000000" pitchFamily="2" charset="-78"/>
              </a:rPr>
              <a:t>يا جريان هاي منظم و منطقي مجموعه </a:t>
            </a:r>
            <a:r>
              <a:rPr lang="fa-IR" sz="2400" dirty="0" smtClean="0">
                <a:cs typeface="B Nazanin" panose="00000400000000000000" pitchFamily="2" charset="-78"/>
              </a:rPr>
              <a:t>ي كارها مي </a:t>
            </a:r>
            <a:r>
              <a:rPr lang="fa-IR" sz="2400" dirty="0">
                <a:cs typeface="B Nazanin" panose="00000400000000000000" pitchFamily="2" charset="-78"/>
              </a:rPr>
              <a:t>باشد.</a:t>
            </a:r>
          </a:p>
        </p:txBody>
      </p:sp>
      <p:sp>
        <p:nvSpPr>
          <p:cNvPr id="4" name="Slide Number Placeholder 3"/>
          <p:cNvSpPr>
            <a:spLocks noGrp="1"/>
          </p:cNvSpPr>
          <p:nvPr>
            <p:ph type="sldNum" sz="quarter" idx="12"/>
          </p:nvPr>
        </p:nvSpPr>
        <p:spPr/>
        <p:txBody>
          <a:bodyPr/>
          <a:lstStyle/>
          <a:p>
            <a:fld id="{B6F15528-21DE-4FAA-801E-634DDDAF4B2B}" type="slidenum">
              <a:rPr lang="en-US" smtClean="0"/>
              <a:pPr/>
              <a:t>6</a:t>
            </a:fld>
            <a:endParaRPr lang="en-US"/>
          </a:p>
        </p:txBody>
      </p:sp>
      <p:sp>
        <p:nvSpPr>
          <p:cNvPr id="5" name="Rectangle 4"/>
          <p:cNvSpPr/>
          <p:nvPr/>
        </p:nvSpPr>
        <p:spPr>
          <a:xfrm rot="18767438">
            <a:off x="7852569" y="5663888"/>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6" name="TextBox 5"/>
          <p:cNvSpPr txBox="1"/>
          <p:nvPr/>
        </p:nvSpPr>
        <p:spPr>
          <a:xfrm>
            <a:off x="8077200" y="5943600"/>
            <a:ext cx="457200" cy="461665"/>
          </a:xfrm>
          <a:prstGeom prst="rect">
            <a:avLst/>
          </a:prstGeom>
          <a:noFill/>
        </p:spPr>
        <p:txBody>
          <a:bodyPr wrap="square" rtlCol="1">
            <a:spAutoFit/>
          </a:bodyPr>
          <a:lstStyle/>
          <a:p>
            <a:r>
              <a:rPr lang="fa-IR" sz="2400" dirty="0" smtClean="0">
                <a:cs typeface="B Yekan" panose="00000400000000000000" pitchFamily="2" charset="-78"/>
              </a:rPr>
              <a:t>4</a:t>
            </a:r>
            <a:endParaRPr lang="fa-IR" sz="2400" dirty="0">
              <a:cs typeface="B Yekan" panose="00000400000000000000" pitchFamily="2" charset="-78"/>
            </a:endParaRPr>
          </a:p>
        </p:txBody>
      </p:sp>
      <p:sp>
        <p:nvSpPr>
          <p:cNvPr id="7" name="Rectangle 6"/>
          <p:cNvSpPr/>
          <p:nvPr/>
        </p:nvSpPr>
        <p:spPr>
          <a:xfrm>
            <a:off x="275574" y="0"/>
            <a:ext cx="1070975" cy="50292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8" name="Rectangle 7"/>
          <p:cNvSpPr/>
          <p:nvPr/>
        </p:nvSpPr>
        <p:spPr>
          <a:xfrm rot="18767438">
            <a:off x="384969" y="4673289"/>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9" name="Equal 8"/>
          <p:cNvSpPr/>
          <p:nvPr/>
        </p:nvSpPr>
        <p:spPr>
          <a:xfrm>
            <a:off x="-228600" y="6438900"/>
            <a:ext cx="5082099" cy="304800"/>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0" name="TextBox 9"/>
          <p:cNvSpPr txBox="1"/>
          <p:nvPr/>
        </p:nvSpPr>
        <p:spPr>
          <a:xfrm>
            <a:off x="3549958" y="6397451"/>
            <a:ext cx="1770288" cy="346249"/>
          </a:xfrm>
          <a:prstGeom prst="rect">
            <a:avLst/>
          </a:prstGeom>
          <a:noFill/>
        </p:spPr>
        <p:txBody>
          <a:bodyPr wrap="square" rtlCol="0">
            <a:spAutoFit/>
          </a:bodyPr>
          <a:lstStyle/>
          <a:p>
            <a:pPr algn="ctr"/>
            <a:r>
              <a:rPr lang="en-US" sz="1650" b="1" dirty="0" smtClean="0">
                <a:solidFill>
                  <a:srgbClr val="22A7F0"/>
                </a:solidFill>
                <a:cs typeface="B Nazanin" pitchFamily="2" charset="-78"/>
              </a:rPr>
              <a:t>R U P</a:t>
            </a:r>
            <a:endParaRPr lang="en-US" sz="1650" b="1" dirty="0">
              <a:solidFill>
                <a:srgbClr val="22A7F0"/>
              </a:solidFill>
              <a:cs typeface="B Nazanin" pitchFamily="2" charset="-78"/>
            </a:endParaRPr>
          </a:p>
        </p:txBody>
      </p:sp>
      <p:sp>
        <p:nvSpPr>
          <p:cNvPr id="11" name="Equal 10"/>
          <p:cNvSpPr/>
          <p:nvPr/>
        </p:nvSpPr>
        <p:spPr>
          <a:xfrm>
            <a:off x="4236623" y="6420111"/>
            <a:ext cx="3645247" cy="289099"/>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3" name="TextBox 12"/>
          <p:cNvSpPr txBox="1"/>
          <p:nvPr/>
        </p:nvSpPr>
        <p:spPr>
          <a:xfrm>
            <a:off x="4233491" y="145831"/>
            <a:ext cx="2109325" cy="646331"/>
          </a:xfrm>
          <a:prstGeom prst="rect">
            <a:avLst/>
          </a:prstGeom>
          <a:noFill/>
        </p:spPr>
        <p:txBody>
          <a:bodyPr wrap="square" rtlCol="1">
            <a:spAutoFit/>
          </a:bodyPr>
          <a:lstStyle/>
          <a:p>
            <a:r>
              <a:rPr lang="fa-IR" sz="3600" dirty="0" smtClean="0">
                <a:ln w="18415" cmpd="sng">
                  <a:noFill/>
                  <a:prstDash val="solid"/>
                </a:ln>
                <a:solidFill>
                  <a:schemeClr val="tx1">
                    <a:lumMod val="95000"/>
                    <a:lumOff val="5000"/>
                  </a:schemeClr>
                </a:solidFill>
                <a:effectLst>
                  <a:outerShdw blurRad="38100" dist="38100" dir="2700000" algn="tl">
                    <a:srgbClr val="000000">
                      <a:alpha val="43137"/>
                    </a:srgbClr>
                  </a:outerShdw>
                </a:effectLst>
                <a:cs typeface="B Nazanin" pitchFamily="2" charset="-78"/>
              </a:rPr>
              <a:t>محور محتوا </a:t>
            </a:r>
            <a:endParaRPr lang="fa-IR" sz="3600" dirty="0">
              <a:ln w="18415" cmpd="sng">
                <a:noFill/>
                <a:prstDash val="solid"/>
              </a:ln>
              <a:solidFill>
                <a:schemeClr val="tx1">
                  <a:lumMod val="95000"/>
                  <a:lumOff val="5000"/>
                </a:schemeClr>
              </a:solidFill>
              <a:effectLst>
                <a:outerShdw blurRad="38100" dist="38100" dir="2700000" algn="tl">
                  <a:srgbClr val="000000">
                    <a:alpha val="43137"/>
                  </a:srgbClr>
                </a:outerShdw>
              </a:effectLst>
              <a:cs typeface="B Nazanin" pitchFamily="2" charset="-78"/>
            </a:endParaRPr>
          </a:p>
        </p:txBody>
      </p:sp>
    </p:spTree>
    <p:extLst>
      <p:ext uri="{BB962C8B-B14F-4D97-AF65-F5344CB8AC3E}">
        <p14:creationId xmlns:p14="http://schemas.microsoft.com/office/powerpoint/2010/main" val="4082602324"/>
      </p:ext>
    </p:extLst>
  </p:cSld>
  <p:clrMapOvr>
    <a:masterClrMapping/>
  </p:clrMapOvr>
  <p:transition spd="med">
    <p:random/>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731740" y="6019800"/>
            <a:ext cx="1070975" cy="838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5" name="Rectangle 4"/>
          <p:cNvSpPr/>
          <p:nvPr/>
        </p:nvSpPr>
        <p:spPr>
          <a:xfrm rot="18767438">
            <a:off x="7852569" y="5663888"/>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6" name="TextBox 5"/>
          <p:cNvSpPr txBox="1"/>
          <p:nvPr/>
        </p:nvSpPr>
        <p:spPr>
          <a:xfrm>
            <a:off x="8077200" y="5943600"/>
            <a:ext cx="457200" cy="461665"/>
          </a:xfrm>
          <a:prstGeom prst="rect">
            <a:avLst/>
          </a:prstGeom>
          <a:noFill/>
        </p:spPr>
        <p:txBody>
          <a:bodyPr wrap="square" rtlCol="1">
            <a:spAutoFit/>
          </a:bodyPr>
          <a:lstStyle/>
          <a:p>
            <a:r>
              <a:rPr lang="fa-IR" sz="2400" dirty="0" smtClean="0">
                <a:cs typeface="B Yekan" panose="00000400000000000000" pitchFamily="2" charset="-78"/>
              </a:rPr>
              <a:t>4</a:t>
            </a:r>
            <a:endParaRPr lang="fa-IR" sz="2400" dirty="0">
              <a:cs typeface="B Yekan" panose="00000400000000000000" pitchFamily="2" charset="-78"/>
            </a:endParaRPr>
          </a:p>
        </p:txBody>
      </p:sp>
      <p:sp>
        <p:nvSpPr>
          <p:cNvPr id="7" name="Rectangle 6"/>
          <p:cNvSpPr/>
          <p:nvPr/>
        </p:nvSpPr>
        <p:spPr>
          <a:xfrm>
            <a:off x="275574" y="0"/>
            <a:ext cx="1070975" cy="50292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8" name="Rectangle 7"/>
          <p:cNvSpPr/>
          <p:nvPr/>
        </p:nvSpPr>
        <p:spPr>
          <a:xfrm rot="18767438">
            <a:off x="384969" y="4673289"/>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2" name="TextBox 1"/>
          <p:cNvSpPr txBox="1"/>
          <p:nvPr/>
        </p:nvSpPr>
        <p:spPr>
          <a:xfrm>
            <a:off x="2744174" y="143037"/>
            <a:ext cx="4800600" cy="646331"/>
          </a:xfrm>
          <a:prstGeom prst="rect">
            <a:avLst/>
          </a:prstGeom>
          <a:noFill/>
        </p:spPr>
        <p:txBody>
          <a:bodyPr wrap="square" rtlCol="1">
            <a:spAutoFit/>
          </a:bodyPr>
          <a:lstStyle/>
          <a:p>
            <a:r>
              <a:rPr lang="fa-IR" sz="3600" dirty="0">
                <a:ln w="18415" cmpd="sng">
                  <a:noFill/>
                  <a:prstDash val="solid"/>
                </a:ln>
                <a:solidFill>
                  <a:schemeClr val="tx1">
                    <a:lumMod val="95000"/>
                    <a:lumOff val="5000"/>
                  </a:schemeClr>
                </a:solidFill>
                <a:effectLst>
                  <a:outerShdw blurRad="38100" dist="38100" dir="2700000" algn="tl">
                    <a:srgbClr val="000000">
                      <a:alpha val="43137"/>
                    </a:srgbClr>
                  </a:outerShdw>
                </a:effectLst>
                <a:cs typeface="B Nazanin" pitchFamily="2" charset="-78"/>
              </a:rPr>
              <a:t>چهار فاز يك پروژه در آر.يو.پي</a:t>
            </a:r>
          </a:p>
        </p:txBody>
      </p:sp>
      <p:sp>
        <p:nvSpPr>
          <p:cNvPr id="9" name="Equal 8"/>
          <p:cNvSpPr/>
          <p:nvPr/>
        </p:nvSpPr>
        <p:spPr>
          <a:xfrm>
            <a:off x="-228600" y="6438900"/>
            <a:ext cx="5082099" cy="304800"/>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0" name="TextBox 9"/>
          <p:cNvSpPr txBox="1"/>
          <p:nvPr/>
        </p:nvSpPr>
        <p:spPr>
          <a:xfrm>
            <a:off x="3549958" y="6397451"/>
            <a:ext cx="1770288" cy="346249"/>
          </a:xfrm>
          <a:prstGeom prst="rect">
            <a:avLst/>
          </a:prstGeom>
          <a:noFill/>
        </p:spPr>
        <p:txBody>
          <a:bodyPr wrap="square" rtlCol="0">
            <a:spAutoFit/>
          </a:bodyPr>
          <a:lstStyle/>
          <a:p>
            <a:pPr algn="ctr"/>
            <a:r>
              <a:rPr lang="en-US" sz="1650" b="1" dirty="0" smtClean="0">
                <a:solidFill>
                  <a:srgbClr val="22A7F0"/>
                </a:solidFill>
                <a:cs typeface="B Nazanin" pitchFamily="2" charset="-78"/>
              </a:rPr>
              <a:t>R U P</a:t>
            </a:r>
            <a:endParaRPr lang="en-US" sz="1650" b="1" dirty="0">
              <a:solidFill>
                <a:srgbClr val="22A7F0"/>
              </a:solidFill>
              <a:cs typeface="B Nazanin" pitchFamily="2" charset="-78"/>
            </a:endParaRPr>
          </a:p>
        </p:txBody>
      </p:sp>
      <p:sp>
        <p:nvSpPr>
          <p:cNvPr id="12" name="Equal 11"/>
          <p:cNvSpPr/>
          <p:nvPr/>
        </p:nvSpPr>
        <p:spPr>
          <a:xfrm>
            <a:off x="4236623" y="6420111"/>
            <a:ext cx="3645247" cy="289099"/>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6391" y="1295886"/>
            <a:ext cx="7456166" cy="3885714"/>
          </a:xfrm>
          <a:prstGeom prst="rect">
            <a:avLst/>
          </a:prstGeom>
        </p:spPr>
      </p:pic>
    </p:spTree>
    <p:extLst>
      <p:ext uri="{BB962C8B-B14F-4D97-AF65-F5344CB8AC3E}">
        <p14:creationId xmlns:p14="http://schemas.microsoft.com/office/powerpoint/2010/main" val="3653643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514600" y="-92080"/>
            <a:ext cx="3352800" cy="854080"/>
          </a:xfrm>
          <a:prstGeom prst="rect">
            <a:avLst/>
          </a:prstGeom>
          <a:noFill/>
        </p:spPr>
        <p:txBody>
          <a:bodyPr wrap="square" rtlCol="1">
            <a:spAutoFit/>
          </a:bodyPr>
          <a:lstStyle/>
          <a:p>
            <a:pPr marL="166688" indent="14288" algn="r" rtl="1" fontAlgn="auto">
              <a:lnSpc>
                <a:spcPct val="150000"/>
              </a:lnSpc>
              <a:spcBef>
                <a:spcPct val="20000"/>
              </a:spcBef>
              <a:spcAft>
                <a:spcPts val="0"/>
              </a:spcAft>
              <a:buClr>
                <a:srgbClr val="FF0000"/>
              </a:buClr>
              <a:buSzPct val="75000"/>
              <a:buFont typeface="Arial" pitchFamily="34" charset="0"/>
              <a:buNone/>
              <a:defRPr/>
            </a:pPr>
            <a:r>
              <a:rPr lang="fa-IR" sz="3600" dirty="0" smtClean="0">
                <a:ln w="18415" cmpd="sng">
                  <a:noFill/>
                  <a:prstDash val="solid"/>
                </a:ln>
                <a:solidFill>
                  <a:schemeClr val="tx1">
                    <a:lumMod val="95000"/>
                    <a:lumOff val="5000"/>
                  </a:schemeClr>
                </a:solidFill>
                <a:effectLst>
                  <a:outerShdw blurRad="38100" dist="38100" dir="2700000" algn="tl">
                    <a:srgbClr val="000000">
                      <a:alpha val="43137"/>
                    </a:srgbClr>
                  </a:outerShdw>
                </a:effectLst>
                <a:cs typeface="B Nazanin" pitchFamily="2" charset="-78"/>
              </a:rPr>
              <a:t>فاز آغازین</a:t>
            </a:r>
            <a:endParaRPr lang="fa-IR" sz="3600" dirty="0">
              <a:ln w="18415" cmpd="sng">
                <a:noFill/>
                <a:prstDash val="solid"/>
              </a:ln>
              <a:solidFill>
                <a:schemeClr val="tx1">
                  <a:lumMod val="95000"/>
                  <a:lumOff val="5000"/>
                </a:schemeClr>
              </a:solidFill>
              <a:effectLst>
                <a:outerShdw blurRad="38100" dist="38100" dir="2700000" algn="tl">
                  <a:srgbClr val="000000">
                    <a:alpha val="43137"/>
                  </a:srgbClr>
                </a:outerShdw>
              </a:effectLst>
              <a:cs typeface="B Nazanin" pitchFamily="2" charset="-78"/>
            </a:endParaRPr>
          </a:p>
        </p:txBody>
      </p:sp>
      <p:sp>
        <p:nvSpPr>
          <p:cNvPr id="5" name="Rectangle 4"/>
          <p:cNvSpPr/>
          <p:nvPr/>
        </p:nvSpPr>
        <p:spPr>
          <a:xfrm>
            <a:off x="7731740" y="6019800"/>
            <a:ext cx="1070975" cy="838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6" name="Rectangle 5"/>
          <p:cNvSpPr/>
          <p:nvPr/>
        </p:nvSpPr>
        <p:spPr>
          <a:xfrm rot="18767438">
            <a:off x="7852569" y="5663888"/>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8" name="TextBox 7"/>
          <p:cNvSpPr txBox="1"/>
          <p:nvPr/>
        </p:nvSpPr>
        <p:spPr>
          <a:xfrm>
            <a:off x="8077200" y="5943600"/>
            <a:ext cx="457200" cy="461665"/>
          </a:xfrm>
          <a:prstGeom prst="rect">
            <a:avLst/>
          </a:prstGeom>
          <a:noFill/>
        </p:spPr>
        <p:txBody>
          <a:bodyPr wrap="square" rtlCol="1">
            <a:spAutoFit/>
          </a:bodyPr>
          <a:lstStyle/>
          <a:p>
            <a:r>
              <a:rPr lang="fa-IR" sz="2400" dirty="0" smtClean="0">
                <a:cs typeface="B Yekan" panose="00000400000000000000" pitchFamily="2" charset="-78"/>
              </a:rPr>
              <a:t>3</a:t>
            </a:r>
            <a:endParaRPr lang="fa-IR" sz="2400" dirty="0">
              <a:cs typeface="B Yekan" panose="00000400000000000000" pitchFamily="2" charset="-78"/>
            </a:endParaRPr>
          </a:p>
        </p:txBody>
      </p:sp>
      <p:sp>
        <p:nvSpPr>
          <p:cNvPr id="9" name="Rectangle 8"/>
          <p:cNvSpPr/>
          <p:nvPr/>
        </p:nvSpPr>
        <p:spPr>
          <a:xfrm>
            <a:off x="275574" y="0"/>
            <a:ext cx="1070975" cy="50292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10" name="Rectangle 9"/>
          <p:cNvSpPr/>
          <p:nvPr/>
        </p:nvSpPr>
        <p:spPr>
          <a:xfrm rot="18767438">
            <a:off x="384969" y="4673289"/>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12" name="Equal 11"/>
          <p:cNvSpPr/>
          <p:nvPr/>
        </p:nvSpPr>
        <p:spPr>
          <a:xfrm>
            <a:off x="-228600" y="6438900"/>
            <a:ext cx="5082099" cy="304800"/>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3" name="TextBox 12"/>
          <p:cNvSpPr txBox="1"/>
          <p:nvPr/>
        </p:nvSpPr>
        <p:spPr>
          <a:xfrm>
            <a:off x="3549958" y="6397451"/>
            <a:ext cx="1770288" cy="346249"/>
          </a:xfrm>
          <a:prstGeom prst="rect">
            <a:avLst/>
          </a:prstGeom>
          <a:noFill/>
        </p:spPr>
        <p:txBody>
          <a:bodyPr wrap="square" rtlCol="0">
            <a:spAutoFit/>
          </a:bodyPr>
          <a:lstStyle/>
          <a:p>
            <a:pPr algn="ctr"/>
            <a:r>
              <a:rPr lang="en-US" sz="1650" b="1" dirty="0" smtClean="0">
                <a:solidFill>
                  <a:srgbClr val="22A7F0"/>
                </a:solidFill>
                <a:cs typeface="B Nazanin" pitchFamily="2" charset="-78"/>
              </a:rPr>
              <a:t>R U P</a:t>
            </a:r>
            <a:endParaRPr lang="en-US" sz="1650" b="1" dirty="0">
              <a:solidFill>
                <a:srgbClr val="22A7F0"/>
              </a:solidFill>
              <a:cs typeface="B Nazanin" pitchFamily="2" charset="-78"/>
            </a:endParaRPr>
          </a:p>
        </p:txBody>
      </p:sp>
      <p:sp>
        <p:nvSpPr>
          <p:cNvPr id="14" name="Equal 13"/>
          <p:cNvSpPr/>
          <p:nvPr/>
        </p:nvSpPr>
        <p:spPr>
          <a:xfrm>
            <a:off x="4236623" y="6420111"/>
            <a:ext cx="3645247" cy="289099"/>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5" name="Rectangle 5"/>
          <p:cNvSpPr>
            <a:spLocks noChangeArrowheads="1"/>
          </p:cNvSpPr>
          <p:nvPr/>
        </p:nvSpPr>
        <p:spPr bwMode="auto">
          <a:xfrm>
            <a:off x="1127293" y="1295400"/>
            <a:ext cx="7788107" cy="2667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2075" tIns="46038" rIns="92075" bIns="46038"/>
          <a:lstStyle>
            <a:lvl1pPr>
              <a:defRPr sz="2400">
                <a:solidFill>
                  <a:schemeClr val="tx1"/>
                </a:solidFill>
                <a:latin typeface="Times New Roman" panose="02020603050405020304" pitchFamily="18" charset="0"/>
                <a:cs typeface="Times New Roman" panose="02020603050405020304" pitchFamily="18" charset="0"/>
              </a:defRPr>
            </a:lvl1pPr>
            <a:lvl2pPr marL="742950" indent="-285750">
              <a:defRPr sz="2400">
                <a:solidFill>
                  <a:schemeClr val="tx1"/>
                </a:solidFill>
                <a:latin typeface="Times New Roman" panose="02020603050405020304" pitchFamily="18" charset="0"/>
                <a:cs typeface="Times New Roman" panose="02020603050405020304" pitchFamily="18" charset="0"/>
              </a:defRPr>
            </a:lvl2pPr>
            <a:lvl3pPr marL="1143000" indent="-228600">
              <a:defRPr sz="2400">
                <a:solidFill>
                  <a:schemeClr val="tx1"/>
                </a:solidFill>
                <a:latin typeface="Times New Roman" panose="02020603050405020304" pitchFamily="18" charset="0"/>
                <a:cs typeface="Times New Roman" panose="02020603050405020304" pitchFamily="18" charset="0"/>
              </a:defRPr>
            </a:lvl3pPr>
            <a:lvl4pPr marL="1600200" indent="-228600">
              <a:defRPr sz="2400">
                <a:solidFill>
                  <a:schemeClr val="tx1"/>
                </a:solidFill>
                <a:latin typeface="Times New Roman" panose="02020603050405020304" pitchFamily="18" charset="0"/>
                <a:cs typeface="Times New Roman" panose="02020603050405020304" pitchFamily="18" charset="0"/>
              </a:defRPr>
            </a:lvl4pPr>
            <a:lvl5pPr marL="2057400" indent="-228600">
              <a:defRPr sz="2400">
                <a:solidFill>
                  <a:schemeClr val="tx1"/>
                </a:solidFill>
                <a:latin typeface="Times New Roman" panose="02020603050405020304" pitchFamily="18" charset="0"/>
                <a:cs typeface="Times New Roman" panose="02020603050405020304" pitchFamily="18" charset="0"/>
              </a:defRPr>
            </a:lvl5pPr>
            <a:lvl6pPr marL="25146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6pPr>
            <a:lvl7pPr marL="29718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7pPr>
            <a:lvl8pPr marL="34290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8pPr>
            <a:lvl9pPr marL="38862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9pPr>
          </a:lstStyle>
          <a:p>
            <a:pPr marL="457200" indent="-457200" algn="r" rtl="1">
              <a:spcBef>
                <a:spcPct val="20000"/>
              </a:spcBef>
              <a:buClr>
                <a:schemeClr val="accent1">
                  <a:lumMod val="75000"/>
                </a:schemeClr>
              </a:buClr>
              <a:buSzPct val="85000"/>
              <a:buFont typeface="Wingdings" panose="05000000000000000000" pitchFamily="2" charset="2"/>
              <a:buChar char="§"/>
            </a:pPr>
            <a:r>
              <a:rPr kumimoji="1" lang="en-US" altLang="en-US" sz="2800" dirty="0">
                <a:ln w="0"/>
                <a:effectLst>
                  <a:outerShdw blurRad="38100" dist="19050" dir="2700000" algn="tl" rotWithShape="0">
                    <a:schemeClr val="dk1">
                      <a:alpha val="40000"/>
                    </a:schemeClr>
                  </a:outerShdw>
                </a:effectLst>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موضوع پروژه و حوزه آن مشخص مي </a:t>
            </a:r>
            <a:r>
              <a:rPr kumimoji="1" lang="ar-SA" altLang="en-US" sz="3200" dirty="0" smtClean="0">
                <a:ln w="0"/>
                <a:effectLst>
                  <a:outerShdw blurRad="38100" dist="19050" dir="2700000" algn="tl" rotWithShape="0">
                    <a:schemeClr val="dk1">
                      <a:alpha val="40000"/>
                    </a:schemeClr>
                  </a:outerShdw>
                </a:effectLst>
                <a:cs typeface="Nazanin" panose="00000400000000000000" pitchFamily="2" charset="-78"/>
              </a:rPr>
              <a:t>گردد</a:t>
            </a:r>
            <a:endParaRPr kumimoji="1" lang="en-US" altLang="en-US" sz="3200" dirty="0">
              <a:ln w="0"/>
              <a:effectLst>
                <a:outerShdw blurRad="38100" dist="19050" dir="2700000" algn="tl" rotWithShape="0">
                  <a:schemeClr val="dk1">
                    <a:alpha val="40000"/>
                  </a:schemeClr>
                </a:outerShdw>
              </a:effectLst>
              <a:cs typeface="Nazanin" panose="00000400000000000000" pitchFamily="2" charset="-78"/>
            </a:endParaRPr>
          </a:p>
          <a:p>
            <a:pPr marL="457200" indent="-457200" algn="r" rtl="1">
              <a:spcBef>
                <a:spcPct val="20000"/>
              </a:spcBef>
              <a:buClr>
                <a:schemeClr val="accent1">
                  <a:lumMod val="75000"/>
                </a:schemeClr>
              </a:buClr>
              <a:buSzPct val="85000"/>
              <a:buFont typeface="Wingdings" panose="05000000000000000000" pitchFamily="2" charset="2"/>
              <a:buChar char="§"/>
            </a:pPr>
            <a:r>
              <a:rPr kumimoji="1" lang="en-US" altLang="en-US" sz="3200" dirty="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موجوديتهاي خارجي مرتبط با سيستم </a:t>
            </a:r>
            <a:r>
              <a:rPr kumimoji="1" lang="ar-SA" altLang="en-US" sz="3200" dirty="0" smtClean="0">
                <a:ln w="0"/>
                <a:effectLst>
                  <a:outerShdw blurRad="38100" dist="19050" dir="2700000" algn="tl" rotWithShape="0">
                    <a:schemeClr val="dk1">
                      <a:alpha val="40000"/>
                    </a:schemeClr>
                  </a:outerShdw>
                </a:effectLst>
                <a:cs typeface="Nazanin" panose="00000400000000000000" pitchFamily="2" charset="-78"/>
              </a:rPr>
              <a:t>مشخص</a:t>
            </a:r>
            <a:r>
              <a:rPr kumimoji="1" lang="fa-IR" altLang="en-US" sz="3200" dirty="0" smtClean="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smtClean="0">
                <a:ln w="0"/>
                <a:effectLst>
                  <a:outerShdw blurRad="38100" dist="19050" dir="2700000" algn="tl" rotWithShape="0">
                    <a:schemeClr val="dk1">
                      <a:alpha val="40000"/>
                    </a:schemeClr>
                  </a:outerShdw>
                </a:effectLst>
                <a:cs typeface="Nazanin" panose="00000400000000000000" pitchFamily="2" charset="-78"/>
              </a:rPr>
              <a:t>ميشوند</a:t>
            </a:r>
            <a:endParaRPr kumimoji="1" lang="en-US" altLang="en-US" sz="3200" dirty="0">
              <a:ln w="0"/>
              <a:effectLst>
                <a:outerShdw blurRad="38100" dist="19050" dir="2700000" algn="tl" rotWithShape="0">
                  <a:schemeClr val="dk1">
                    <a:alpha val="40000"/>
                  </a:schemeClr>
                </a:outerShdw>
              </a:effectLst>
              <a:cs typeface="Nazanin" panose="00000400000000000000" pitchFamily="2" charset="-78"/>
            </a:endParaRPr>
          </a:p>
          <a:p>
            <a:pPr marL="457200" indent="-457200" algn="r" rtl="1">
              <a:spcBef>
                <a:spcPct val="20000"/>
              </a:spcBef>
              <a:buClr>
                <a:schemeClr val="accent1">
                  <a:lumMod val="75000"/>
                </a:schemeClr>
              </a:buClr>
              <a:buSzPct val="85000"/>
              <a:buFont typeface="Wingdings" panose="05000000000000000000" pitchFamily="2" charset="2"/>
              <a:buChar char="§"/>
            </a:pPr>
            <a:r>
              <a:rPr kumimoji="1" lang="en-US" altLang="en-US" sz="3200" dirty="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موارد كاربرد اصلي شناسايي مي شوند</a:t>
            </a:r>
            <a:endParaRPr kumimoji="1" lang="en-US" altLang="en-US" sz="3200" dirty="0">
              <a:ln w="0"/>
              <a:effectLst>
                <a:outerShdw blurRad="38100" dist="19050" dir="2700000" algn="tl" rotWithShape="0">
                  <a:schemeClr val="dk1">
                    <a:alpha val="40000"/>
                  </a:schemeClr>
                </a:outerShdw>
              </a:effectLst>
              <a:cs typeface="Nazanin" panose="00000400000000000000" pitchFamily="2" charset="-78"/>
            </a:endParaRPr>
          </a:p>
          <a:p>
            <a:pPr marL="457200" indent="-457200" algn="r" rtl="1">
              <a:spcBef>
                <a:spcPct val="20000"/>
              </a:spcBef>
              <a:buClr>
                <a:schemeClr val="accent1">
                  <a:lumMod val="75000"/>
                </a:schemeClr>
              </a:buClr>
              <a:buSzPct val="85000"/>
              <a:buFont typeface="Wingdings" panose="05000000000000000000" pitchFamily="2" charset="2"/>
              <a:buChar char="§"/>
            </a:pPr>
            <a:r>
              <a:rPr kumimoji="1" lang="en-US" altLang="en-US" sz="3200" dirty="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معيارهاي موفقيت ،  منابع  مورد  نياز  و  زمانبندي  نقطه هدف فازها مشخص مي شوند</a:t>
            </a:r>
            <a:endParaRPr kumimoji="1" lang="en-US" altLang="ar-SA"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774597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ppt_x</p:attrName>
                                        </p:attrNameLst>
                                      </p:cBhvr>
                                      <p:tavLst>
                                        <p:tav tm="0">
                                          <p:val>
                                            <p:strVal val="#ppt_x-#ppt_w/2"/>
                                          </p:val>
                                        </p:tav>
                                        <p:tav tm="100000">
                                          <p:val>
                                            <p:strVal val="#ppt_x"/>
                                          </p:val>
                                        </p:tav>
                                      </p:tavLst>
                                    </p:anim>
                                    <p:anim calcmode="lin" valueType="num">
                                      <p:cBhvr>
                                        <p:cTn id="8" dur="500" fill="hold"/>
                                        <p:tgtEl>
                                          <p:spTgt spid="15"/>
                                        </p:tgtEl>
                                        <p:attrNameLst>
                                          <p:attrName>ppt_y</p:attrName>
                                        </p:attrNameLst>
                                      </p:cBhvr>
                                      <p:tavLst>
                                        <p:tav tm="0">
                                          <p:val>
                                            <p:strVal val="#ppt_y"/>
                                          </p:val>
                                        </p:tav>
                                        <p:tav tm="100000">
                                          <p:val>
                                            <p:strVal val="#ppt_y"/>
                                          </p:val>
                                        </p:tav>
                                      </p:tavLst>
                                    </p:anim>
                                    <p:anim calcmode="lin" valueType="num">
                                      <p:cBhvr>
                                        <p:cTn id="9" dur="500" fill="hold"/>
                                        <p:tgtEl>
                                          <p:spTgt spid="15"/>
                                        </p:tgtEl>
                                        <p:attrNameLst>
                                          <p:attrName>ppt_w</p:attrName>
                                        </p:attrNameLst>
                                      </p:cBhvr>
                                      <p:tavLst>
                                        <p:tav tm="0">
                                          <p:val>
                                            <p:fltVal val="0"/>
                                          </p:val>
                                        </p:tav>
                                        <p:tav tm="100000">
                                          <p:val>
                                            <p:strVal val="#ppt_w"/>
                                          </p:val>
                                        </p:tav>
                                      </p:tavLst>
                                    </p:anim>
                                    <p:anim calcmode="lin" valueType="num">
                                      <p:cBhvr>
                                        <p:cTn id="10" dur="500" fill="hold"/>
                                        <p:tgtEl>
                                          <p:spTgt spid="1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utoUpdateAnimBg="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7731740" y="6019800"/>
            <a:ext cx="1070975" cy="838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4" name="TextBox 3"/>
          <p:cNvSpPr txBox="1"/>
          <p:nvPr/>
        </p:nvSpPr>
        <p:spPr>
          <a:xfrm>
            <a:off x="3352800" y="-139833"/>
            <a:ext cx="3352800" cy="854080"/>
          </a:xfrm>
          <a:prstGeom prst="rect">
            <a:avLst/>
          </a:prstGeom>
          <a:noFill/>
        </p:spPr>
        <p:txBody>
          <a:bodyPr wrap="square" rtlCol="1">
            <a:spAutoFit/>
          </a:bodyPr>
          <a:lstStyle/>
          <a:p>
            <a:pPr marL="166688" indent="14288" algn="r" rtl="1" fontAlgn="auto">
              <a:lnSpc>
                <a:spcPct val="150000"/>
              </a:lnSpc>
              <a:spcBef>
                <a:spcPct val="20000"/>
              </a:spcBef>
              <a:spcAft>
                <a:spcPts val="0"/>
              </a:spcAft>
              <a:buClr>
                <a:srgbClr val="FF0000"/>
              </a:buClr>
              <a:buSzPct val="75000"/>
              <a:buFont typeface="Arial" pitchFamily="34" charset="0"/>
              <a:buNone/>
              <a:defRPr/>
            </a:pPr>
            <a:r>
              <a:rPr lang="fa-IR" sz="3600" dirty="0" smtClean="0">
                <a:ln w="18415" cmpd="sng">
                  <a:noFill/>
                  <a:prstDash val="solid"/>
                </a:ln>
                <a:solidFill>
                  <a:schemeClr val="tx1">
                    <a:lumMod val="95000"/>
                    <a:lumOff val="5000"/>
                  </a:schemeClr>
                </a:solidFill>
                <a:effectLst>
                  <a:outerShdw blurRad="38100" dist="38100" dir="2700000" algn="tl">
                    <a:srgbClr val="000000">
                      <a:alpha val="43137"/>
                    </a:srgbClr>
                  </a:outerShdw>
                </a:effectLst>
                <a:cs typeface="B Nazanin" pitchFamily="2" charset="-78"/>
              </a:rPr>
              <a:t>خروجی فاز آغازین</a:t>
            </a:r>
            <a:endParaRPr lang="fa-IR" sz="3600" dirty="0">
              <a:ln w="18415" cmpd="sng">
                <a:noFill/>
                <a:prstDash val="solid"/>
              </a:ln>
              <a:solidFill>
                <a:schemeClr val="tx1">
                  <a:lumMod val="95000"/>
                  <a:lumOff val="5000"/>
                </a:schemeClr>
              </a:solidFill>
              <a:effectLst>
                <a:outerShdw blurRad="38100" dist="38100" dir="2700000" algn="tl">
                  <a:srgbClr val="000000">
                    <a:alpha val="43137"/>
                  </a:srgbClr>
                </a:outerShdw>
              </a:effectLst>
              <a:cs typeface="B Nazanin" pitchFamily="2" charset="-78"/>
            </a:endParaRPr>
          </a:p>
        </p:txBody>
      </p:sp>
      <p:sp>
        <p:nvSpPr>
          <p:cNvPr id="5" name="Rectangle 4"/>
          <p:cNvSpPr/>
          <p:nvPr/>
        </p:nvSpPr>
        <p:spPr>
          <a:xfrm rot="18767438">
            <a:off x="7852569" y="5663888"/>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6" name="TextBox 5"/>
          <p:cNvSpPr txBox="1"/>
          <p:nvPr/>
        </p:nvSpPr>
        <p:spPr>
          <a:xfrm>
            <a:off x="8077200" y="5943600"/>
            <a:ext cx="457200" cy="461665"/>
          </a:xfrm>
          <a:prstGeom prst="rect">
            <a:avLst/>
          </a:prstGeom>
          <a:noFill/>
        </p:spPr>
        <p:txBody>
          <a:bodyPr wrap="square" rtlCol="1">
            <a:spAutoFit/>
          </a:bodyPr>
          <a:lstStyle/>
          <a:p>
            <a:r>
              <a:rPr lang="fa-IR" sz="2400" dirty="0" smtClean="0">
                <a:cs typeface="B Yekan" panose="00000400000000000000" pitchFamily="2" charset="-78"/>
              </a:rPr>
              <a:t>4</a:t>
            </a:r>
            <a:endParaRPr lang="fa-IR" sz="2400" dirty="0">
              <a:cs typeface="B Yekan" panose="00000400000000000000" pitchFamily="2" charset="-78"/>
            </a:endParaRPr>
          </a:p>
        </p:txBody>
      </p:sp>
      <p:sp>
        <p:nvSpPr>
          <p:cNvPr id="7" name="Rectangle 6"/>
          <p:cNvSpPr/>
          <p:nvPr/>
        </p:nvSpPr>
        <p:spPr>
          <a:xfrm>
            <a:off x="275574" y="0"/>
            <a:ext cx="1070975" cy="5029200"/>
          </a:xfrm>
          <a:prstGeom prst="rect">
            <a:avLst/>
          </a:prstGeom>
          <a:ln/>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fa-IR" sz="1350"/>
          </a:p>
        </p:txBody>
      </p:sp>
      <p:sp>
        <p:nvSpPr>
          <p:cNvPr id="9" name="Rectangle 8"/>
          <p:cNvSpPr/>
          <p:nvPr/>
        </p:nvSpPr>
        <p:spPr>
          <a:xfrm rot="18767438">
            <a:off x="384969" y="4673289"/>
            <a:ext cx="828079" cy="7880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fa-IR" sz="1350"/>
          </a:p>
        </p:txBody>
      </p:sp>
      <p:sp>
        <p:nvSpPr>
          <p:cNvPr id="11" name="Equal 10"/>
          <p:cNvSpPr/>
          <p:nvPr/>
        </p:nvSpPr>
        <p:spPr>
          <a:xfrm>
            <a:off x="-228600" y="6438900"/>
            <a:ext cx="5082099" cy="304800"/>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2" name="TextBox 11"/>
          <p:cNvSpPr txBox="1"/>
          <p:nvPr/>
        </p:nvSpPr>
        <p:spPr>
          <a:xfrm>
            <a:off x="3549958" y="6397451"/>
            <a:ext cx="1770288" cy="346249"/>
          </a:xfrm>
          <a:prstGeom prst="rect">
            <a:avLst/>
          </a:prstGeom>
          <a:noFill/>
        </p:spPr>
        <p:txBody>
          <a:bodyPr wrap="square" rtlCol="0">
            <a:spAutoFit/>
          </a:bodyPr>
          <a:lstStyle/>
          <a:p>
            <a:pPr algn="ctr"/>
            <a:r>
              <a:rPr lang="en-US" sz="1650" b="1" dirty="0" smtClean="0">
                <a:solidFill>
                  <a:srgbClr val="22A7F0"/>
                </a:solidFill>
                <a:cs typeface="B Nazanin" pitchFamily="2" charset="-78"/>
              </a:rPr>
              <a:t>R U P</a:t>
            </a:r>
            <a:endParaRPr lang="en-US" sz="1650" b="1" dirty="0">
              <a:solidFill>
                <a:srgbClr val="22A7F0"/>
              </a:solidFill>
              <a:cs typeface="B Nazanin" pitchFamily="2" charset="-78"/>
            </a:endParaRPr>
          </a:p>
        </p:txBody>
      </p:sp>
      <p:sp>
        <p:nvSpPr>
          <p:cNvPr id="13" name="Equal 12"/>
          <p:cNvSpPr/>
          <p:nvPr/>
        </p:nvSpPr>
        <p:spPr>
          <a:xfrm>
            <a:off x="4236623" y="6420111"/>
            <a:ext cx="3645247" cy="289099"/>
          </a:xfrm>
          <a:prstGeom prst="mathEqual">
            <a:avLst>
              <a:gd name="adj1" fmla="val 7082"/>
              <a:gd name="adj2" fmla="val 11760"/>
            </a:avLst>
          </a:prstGeom>
        </p:spPr>
        <p:style>
          <a:lnRef idx="0">
            <a:schemeClr val="dk1"/>
          </a:lnRef>
          <a:fillRef idx="3">
            <a:schemeClr val="dk1"/>
          </a:fillRef>
          <a:effectRef idx="3">
            <a:schemeClr val="dk1"/>
          </a:effectRef>
          <a:fontRef idx="minor">
            <a:schemeClr val="lt1"/>
          </a:fontRef>
        </p:style>
        <p:txBody>
          <a:bodyPr rtlCol="1" anchor="ctr"/>
          <a:lstStyle/>
          <a:p>
            <a:pPr algn="ctr"/>
            <a:endParaRPr lang="fa-IR">
              <a:solidFill>
                <a:schemeClr val="tx1"/>
              </a:solidFill>
            </a:endParaRPr>
          </a:p>
        </p:txBody>
      </p:sp>
      <p:sp>
        <p:nvSpPr>
          <p:cNvPr id="14" name="Rectangle 5"/>
          <p:cNvSpPr>
            <a:spLocks noChangeArrowheads="1"/>
          </p:cNvSpPr>
          <p:nvPr/>
        </p:nvSpPr>
        <p:spPr bwMode="auto">
          <a:xfrm>
            <a:off x="990600" y="1152617"/>
            <a:ext cx="7543800" cy="3276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2075" tIns="46038" rIns="92075" bIns="46038"/>
          <a:lstStyle>
            <a:lvl1pPr>
              <a:defRPr sz="2400">
                <a:solidFill>
                  <a:schemeClr val="tx1"/>
                </a:solidFill>
                <a:latin typeface="Times New Roman" panose="02020603050405020304" pitchFamily="18" charset="0"/>
                <a:cs typeface="Times New Roman" panose="02020603050405020304" pitchFamily="18" charset="0"/>
              </a:defRPr>
            </a:lvl1pPr>
            <a:lvl2pPr marL="742950" indent="-285750">
              <a:defRPr sz="2400">
                <a:solidFill>
                  <a:schemeClr val="tx1"/>
                </a:solidFill>
                <a:latin typeface="Times New Roman" panose="02020603050405020304" pitchFamily="18" charset="0"/>
                <a:cs typeface="Times New Roman" panose="02020603050405020304" pitchFamily="18" charset="0"/>
              </a:defRPr>
            </a:lvl2pPr>
            <a:lvl3pPr marL="1143000" indent="-228600">
              <a:defRPr sz="2400">
                <a:solidFill>
                  <a:schemeClr val="tx1"/>
                </a:solidFill>
                <a:latin typeface="Times New Roman" panose="02020603050405020304" pitchFamily="18" charset="0"/>
                <a:cs typeface="Times New Roman" panose="02020603050405020304" pitchFamily="18" charset="0"/>
              </a:defRPr>
            </a:lvl3pPr>
            <a:lvl4pPr marL="1600200" indent="-228600">
              <a:defRPr sz="2400">
                <a:solidFill>
                  <a:schemeClr val="tx1"/>
                </a:solidFill>
                <a:latin typeface="Times New Roman" panose="02020603050405020304" pitchFamily="18" charset="0"/>
                <a:cs typeface="Times New Roman" panose="02020603050405020304" pitchFamily="18" charset="0"/>
              </a:defRPr>
            </a:lvl4pPr>
            <a:lvl5pPr marL="2057400" indent="-228600">
              <a:defRPr sz="2400">
                <a:solidFill>
                  <a:schemeClr val="tx1"/>
                </a:solidFill>
                <a:latin typeface="Times New Roman" panose="02020603050405020304" pitchFamily="18" charset="0"/>
                <a:cs typeface="Times New Roman" panose="02020603050405020304" pitchFamily="18" charset="0"/>
              </a:defRPr>
            </a:lvl5pPr>
            <a:lvl6pPr marL="25146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6pPr>
            <a:lvl7pPr marL="29718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7pPr>
            <a:lvl8pPr marL="34290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8pPr>
            <a:lvl9pPr marL="3886200" indent="-228600" algn="l" rtl="0" eaLnBrk="0" fontAlgn="base" hangingPunct="0">
              <a:spcBef>
                <a:spcPct val="0"/>
              </a:spcBef>
              <a:spcAft>
                <a:spcPct val="0"/>
              </a:spcAft>
              <a:defRPr sz="2400">
                <a:solidFill>
                  <a:schemeClr val="tx1"/>
                </a:solidFill>
                <a:latin typeface="Times New Roman" panose="02020603050405020304" pitchFamily="18" charset="0"/>
                <a:cs typeface="Times New Roman" panose="02020603050405020304" pitchFamily="18" charset="0"/>
              </a:defRPr>
            </a:lvl9pPr>
          </a:lstStyle>
          <a:p>
            <a:pPr algn="r" rtl="1">
              <a:spcBef>
                <a:spcPct val="20000"/>
              </a:spcBef>
              <a:buClr>
                <a:schemeClr val="accent1">
                  <a:lumMod val="75000"/>
                </a:schemeClr>
              </a:buClr>
              <a:buSzPct val="50000"/>
              <a:buFont typeface="Monotype Sorts" pitchFamily="2" charset="2"/>
              <a:buChar char="n"/>
            </a:pPr>
            <a:r>
              <a:rPr kumimoji="1" lang="en-US" altLang="en-US" sz="2800" dirty="0">
                <a:ln w="0"/>
                <a:effectLst>
                  <a:outerShdw blurRad="38100" dist="19050" dir="2700000" algn="tl" rotWithShape="0">
                    <a:schemeClr val="dk1">
                      <a:alpha val="40000"/>
                    </a:schemeClr>
                  </a:outerShdw>
                </a:effectLst>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يك سند شامل ديد كلي از نيازهاي اصلي پروژه</a:t>
            </a:r>
            <a:endParaRPr kumimoji="1" lang="en-US" altLang="en-US" sz="3200" dirty="0">
              <a:ln w="0"/>
              <a:effectLst>
                <a:outerShdw blurRad="38100" dist="19050" dir="2700000" algn="tl" rotWithShape="0">
                  <a:schemeClr val="dk1">
                    <a:alpha val="40000"/>
                  </a:schemeClr>
                </a:outerShdw>
              </a:effectLst>
              <a:cs typeface="Nazanin" panose="00000400000000000000" pitchFamily="2" charset="-78"/>
            </a:endParaRPr>
          </a:p>
          <a:p>
            <a:pPr algn="r" rtl="1">
              <a:spcBef>
                <a:spcPct val="20000"/>
              </a:spcBef>
              <a:buClr>
                <a:schemeClr val="accent1">
                  <a:lumMod val="75000"/>
                </a:schemeClr>
              </a:buClr>
              <a:buSzPct val="50000"/>
              <a:buFont typeface="Monotype Sorts" pitchFamily="2" charset="2"/>
              <a:buChar char="n"/>
            </a:pPr>
            <a:r>
              <a:rPr kumimoji="1" lang="en-US" altLang="en-US" sz="3200" dirty="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مدل موارد كاربرد ابتدايي (10 تا 20 درصد </a:t>
            </a:r>
            <a:r>
              <a:rPr kumimoji="1" lang="ar-SA" altLang="en-US" sz="3200" dirty="0" smtClean="0">
                <a:ln w="0"/>
                <a:effectLst>
                  <a:outerShdw blurRad="38100" dist="19050" dir="2700000" algn="tl" rotWithShape="0">
                    <a:schemeClr val="dk1">
                      <a:alpha val="40000"/>
                    </a:schemeClr>
                  </a:outerShdw>
                </a:effectLst>
                <a:cs typeface="Nazanin" panose="00000400000000000000" pitchFamily="2" charset="-78"/>
              </a:rPr>
              <a:t>تكميل</a:t>
            </a:r>
            <a:r>
              <a:rPr kumimoji="1" lang="en-US" altLang="en-US" sz="3200" dirty="0" smtClean="0">
                <a:ln w="0"/>
                <a:effectLst>
                  <a:outerShdw blurRad="38100" dist="19050" dir="2700000" algn="tl" rotWithShape="0">
                    <a:schemeClr val="dk1">
                      <a:alpha val="40000"/>
                    </a:schemeClr>
                  </a:outerShdw>
                </a:effectLst>
                <a:cs typeface="Nazanin" panose="00000400000000000000" pitchFamily="2" charset="-78"/>
              </a:rPr>
              <a:t>(</a:t>
            </a:r>
          </a:p>
          <a:p>
            <a:pPr algn="r" rtl="1">
              <a:spcBef>
                <a:spcPct val="20000"/>
              </a:spcBef>
              <a:buClr>
                <a:schemeClr val="accent1">
                  <a:lumMod val="75000"/>
                </a:schemeClr>
              </a:buClr>
              <a:buSzPct val="50000"/>
              <a:buFont typeface="Monotype Sorts" pitchFamily="2" charset="2"/>
              <a:buChar char="n"/>
            </a:pPr>
            <a:r>
              <a:rPr kumimoji="1" lang="en-US" altLang="en-US" sz="3200" dirty="0" smtClean="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فرهنگ لغات پروژه</a:t>
            </a:r>
            <a:endParaRPr kumimoji="1" lang="en-US" altLang="en-US" sz="3200" dirty="0">
              <a:ln w="0"/>
              <a:effectLst>
                <a:outerShdw blurRad="38100" dist="19050" dir="2700000" algn="tl" rotWithShape="0">
                  <a:schemeClr val="dk1">
                    <a:alpha val="40000"/>
                  </a:schemeClr>
                </a:outerShdw>
              </a:effectLst>
              <a:cs typeface="Nazanin" panose="00000400000000000000" pitchFamily="2" charset="-78"/>
            </a:endParaRPr>
          </a:p>
          <a:p>
            <a:pPr algn="r" rtl="1">
              <a:spcBef>
                <a:spcPct val="20000"/>
              </a:spcBef>
              <a:buClr>
                <a:schemeClr val="accent1">
                  <a:lumMod val="75000"/>
                </a:schemeClr>
              </a:buClr>
              <a:buSzPct val="50000"/>
              <a:buFont typeface="Monotype Sorts" pitchFamily="2" charset="2"/>
              <a:buChar char="n"/>
            </a:pPr>
            <a:r>
              <a:rPr kumimoji="1" lang="en-US" altLang="en-US" sz="3200" dirty="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امكان سنجي مالي</a:t>
            </a:r>
            <a:endParaRPr kumimoji="1" lang="en-US" altLang="en-US" sz="3200" dirty="0">
              <a:ln w="0"/>
              <a:effectLst>
                <a:outerShdw blurRad="38100" dist="19050" dir="2700000" algn="tl" rotWithShape="0">
                  <a:schemeClr val="dk1">
                    <a:alpha val="40000"/>
                  </a:schemeClr>
                </a:outerShdw>
              </a:effectLst>
              <a:cs typeface="Nazanin" panose="00000400000000000000" pitchFamily="2" charset="-78"/>
            </a:endParaRPr>
          </a:p>
          <a:p>
            <a:pPr algn="r" rtl="1">
              <a:spcBef>
                <a:spcPct val="20000"/>
              </a:spcBef>
              <a:buClr>
                <a:schemeClr val="accent1">
                  <a:lumMod val="75000"/>
                </a:schemeClr>
              </a:buClr>
              <a:buSzPct val="50000"/>
              <a:buFont typeface="Monotype Sorts" pitchFamily="2" charset="2"/>
              <a:buChar char="n"/>
            </a:pPr>
            <a:r>
              <a:rPr kumimoji="1" lang="en-US" altLang="en-US" sz="3200" dirty="0">
                <a:ln w="0"/>
                <a:effectLst>
                  <a:outerShdw blurRad="38100" dist="19050" dir="2700000" algn="tl" rotWithShape="0">
                    <a:schemeClr val="dk1">
                      <a:alpha val="40000"/>
                    </a:schemeClr>
                  </a:outerShdw>
                </a:effectLst>
                <a:cs typeface="Nazanin" panose="00000400000000000000" pitchFamily="2" charset="-78"/>
              </a:rPr>
              <a:t>  </a:t>
            </a:r>
            <a:r>
              <a:rPr kumimoji="1" lang="ar-SA" altLang="en-US" sz="3200" dirty="0">
                <a:ln w="0"/>
                <a:effectLst>
                  <a:outerShdw blurRad="38100" dist="19050" dir="2700000" algn="tl" rotWithShape="0">
                    <a:schemeClr val="dk1">
                      <a:alpha val="40000"/>
                    </a:schemeClr>
                  </a:outerShdw>
                </a:effectLst>
                <a:cs typeface="Nazanin" panose="00000400000000000000" pitchFamily="2" charset="-78"/>
              </a:rPr>
              <a:t>برنامه ريزي اوليه پروژه</a:t>
            </a:r>
            <a:endParaRPr kumimoji="1" lang="en-US" altLang="ar-SA"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717166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ppt_x</p:attrName>
                                        </p:attrNameLst>
                                      </p:cBhvr>
                                      <p:tavLst>
                                        <p:tav tm="0">
                                          <p:val>
                                            <p:strVal val="#ppt_x"/>
                                          </p:val>
                                        </p:tav>
                                        <p:tav tm="100000">
                                          <p:val>
                                            <p:strVal val="#ppt_x"/>
                                          </p:val>
                                        </p:tav>
                                      </p:tavLst>
                                    </p:anim>
                                    <p:anim calcmode="lin" valueType="num">
                                      <p:cBhvr>
                                        <p:cTn id="8" dur="500" fill="hold"/>
                                        <p:tgtEl>
                                          <p:spTgt spid="14"/>
                                        </p:tgtEl>
                                        <p:attrNameLst>
                                          <p:attrName>ppt_y</p:attrName>
                                        </p:attrNameLst>
                                      </p:cBhvr>
                                      <p:tavLst>
                                        <p:tav tm="0">
                                          <p:val>
                                            <p:strVal val="#ppt_y-#ppt_h/2"/>
                                          </p:val>
                                        </p:tav>
                                        <p:tav tm="100000">
                                          <p:val>
                                            <p:strVal val="#ppt_y"/>
                                          </p:val>
                                        </p:tav>
                                      </p:tavLst>
                                    </p:anim>
                                    <p:anim calcmode="lin" valueType="num">
                                      <p:cBhvr>
                                        <p:cTn id="9" dur="500" fill="hold"/>
                                        <p:tgtEl>
                                          <p:spTgt spid="14"/>
                                        </p:tgtEl>
                                        <p:attrNameLst>
                                          <p:attrName>ppt_w</p:attrName>
                                        </p:attrNameLst>
                                      </p:cBhvr>
                                      <p:tavLst>
                                        <p:tav tm="0">
                                          <p:val>
                                            <p:strVal val="#ppt_w"/>
                                          </p:val>
                                        </p:tav>
                                        <p:tav tm="100000">
                                          <p:val>
                                            <p:strVal val="#ppt_w"/>
                                          </p:val>
                                        </p:tav>
                                      </p:tavLst>
                                    </p:anim>
                                    <p:anim calcmode="lin" valueType="num">
                                      <p:cBhvr>
                                        <p:cTn id="10" dur="500" fill="hold"/>
                                        <p:tgtEl>
                                          <p:spTgt spid="1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utoUpdateAnimBg="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9946</TotalTime>
  <Words>923</Words>
  <Application>Microsoft Office PowerPoint</Application>
  <PresentationFormat>On-screen Show (4:3)</PresentationFormat>
  <Paragraphs>115</Paragraphs>
  <Slides>20</Slides>
  <Notes>2</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20</vt:i4>
      </vt:variant>
    </vt:vector>
  </HeadingPairs>
  <TitlesOfParts>
    <vt:vector size="33" baseType="lpstr">
      <vt:lpstr>Arial</vt:lpstr>
      <vt:lpstr>B Na </vt:lpstr>
      <vt:lpstr>B Nazanin</vt:lpstr>
      <vt:lpstr>B Yekan</vt:lpstr>
      <vt:lpstr>Calibri</vt:lpstr>
      <vt:lpstr>Calibri Light</vt:lpstr>
      <vt:lpstr>Mitra</vt:lpstr>
      <vt:lpstr>Monotype Sorts</vt:lpstr>
      <vt:lpstr>Nazanin</vt:lpstr>
      <vt:lpstr>Times New Roman</vt:lpstr>
      <vt:lpstr>Urdu Typesetting</vt:lpstr>
      <vt:lpstr>Wingdings</vt:lpstr>
      <vt:lpstr>Office Theme</vt:lpstr>
      <vt:lpstr>PowerPoint Presentation</vt:lpstr>
      <vt:lpstr>PowerPoint Presentation</vt:lpstr>
      <vt:lpstr>PowerPoint Presentation</vt:lpstr>
      <vt:lpstr>PowerPoint Presentation</vt:lpstr>
      <vt:lpstr>نگاهي به فرآيند</vt:lpstr>
      <vt:lpstr>همانگون که در شکل نشان داده شده است، ساختارِ RUP داراي يك بعد عمودي نيز مي باشد كه بيانگر ساختار استاتيك يا محتوايي آن است. دراين بعد،، توصيفي از چگونگي دسته بندي و سازماندهي عناصر محتوايي فرايند يعني مجموعه ي فعاليت ها راهنمايي ها، دستاوردها و نقش ها  در قالب ديسيپلين ها  يا جريان هاي منظم و منطقي مجموعه ي كارها مي باشد.</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بزرگ فکر کن، هوشمندانه تقسيم کن، اما کوچک شروع کن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jaber</dc:creator>
  <cp:lastModifiedBy>User</cp:lastModifiedBy>
  <cp:revision>264</cp:revision>
  <dcterms:created xsi:type="dcterms:W3CDTF">2006-08-16T00:00:00Z</dcterms:created>
  <dcterms:modified xsi:type="dcterms:W3CDTF">2015-04-03T14:15:27Z</dcterms:modified>
</cp:coreProperties>
</file>

<file path=docProps/thumbnail.jpeg>
</file>